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9" r:id="rId4"/>
    <p:sldId id="258" r:id="rId5"/>
    <p:sldId id="260" r:id="rId6"/>
    <p:sldId id="261" r:id="rId7"/>
    <p:sldId id="262" r:id="rId8"/>
    <p:sldId id="263" r:id="rId9"/>
    <p:sldId id="264" r:id="rId10"/>
    <p:sldId id="272" r:id="rId11"/>
    <p:sldId id="265" r:id="rId12"/>
    <p:sldId id="266" r:id="rId13"/>
    <p:sldId id="267" r:id="rId14"/>
    <p:sldId id="268" r:id="rId15"/>
    <p:sldId id="269" r:id="rId16"/>
    <p:sldId id="270" r:id="rId17"/>
    <p:sldId id="271" r:id="rId18"/>
    <p:sldId id="273" r:id="rId19"/>
    <p:sldId id="283" r:id="rId20"/>
    <p:sldId id="277" r:id="rId21"/>
    <p:sldId id="276" r:id="rId22"/>
    <p:sldId id="278" r:id="rId23"/>
    <p:sldId id="279" r:id="rId24"/>
    <p:sldId id="280" r:id="rId25"/>
    <p:sldId id="281" r:id="rId26"/>
    <p:sldId id="282" r:id="rId2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4604A5-9792-48C3-B83D-4179DC167EB7}" v="3" dt="2025-05-21T11:51:27.2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660"/>
  </p:normalViewPr>
  <p:slideViewPr>
    <p:cSldViewPr snapToGrid="0">
      <p:cViewPr varScale="1">
        <p:scale>
          <a:sx n="100" d="100"/>
          <a:sy n="100" d="100"/>
        </p:scale>
        <p:origin x="55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hyperlink" Target="mailto:Requests@dmdiocese.org" TargetMode="Externa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png"/><Relationship Id="rId7" Type="http://schemas.openxmlformats.org/officeDocument/2006/relationships/hyperlink" Target="mailto:Requests@dmdiocese.org" TargetMode="External"/><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1.svg"/><Relationship Id="rId5" Type="http://schemas.openxmlformats.org/officeDocument/2006/relationships/image" Target="../media/image6.png"/><Relationship Id="rId10" Type="http://schemas.openxmlformats.org/officeDocument/2006/relationships/image" Target="../media/image10.png"/><Relationship Id="rId4" Type="http://schemas.openxmlformats.org/officeDocument/2006/relationships/image" Target="../media/image5.svg"/><Relationship Id="rId9"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794EB5-6329-414C-ADE9-AC2234C53789}"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B2C2052B-11B5-4BD5-B769-81C5C6621436}">
      <dgm:prSet/>
      <dgm:spPr/>
      <dgm:t>
        <a:bodyPr/>
        <a:lstStyle/>
        <a:p>
          <a:r>
            <a:rPr lang="en-US"/>
            <a:t>Forms for each Approval will be on the Diocesan Finance Website</a:t>
          </a:r>
        </a:p>
      </dgm:t>
    </dgm:pt>
    <dgm:pt modelId="{2BDF1DF8-B2C4-40B8-A999-FCF16D4B44DC}" type="parTrans" cxnId="{F96B1FDE-3B10-4A27-8A85-13CA4D76CA8E}">
      <dgm:prSet/>
      <dgm:spPr/>
      <dgm:t>
        <a:bodyPr/>
        <a:lstStyle/>
        <a:p>
          <a:endParaRPr lang="en-US"/>
        </a:p>
      </dgm:t>
    </dgm:pt>
    <dgm:pt modelId="{6FE444FB-AD01-4CEB-A34C-4181EBA55B64}" type="sibTrans" cxnId="{F96B1FDE-3B10-4A27-8A85-13CA4D76CA8E}">
      <dgm:prSet/>
      <dgm:spPr/>
      <dgm:t>
        <a:bodyPr/>
        <a:lstStyle/>
        <a:p>
          <a:endParaRPr lang="en-US"/>
        </a:p>
      </dgm:t>
    </dgm:pt>
    <dgm:pt modelId="{31CC41A8-5087-438C-898D-ED08F2975171}">
      <dgm:prSet/>
      <dgm:spPr/>
      <dgm:t>
        <a:bodyPr/>
        <a:lstStyle/>
        <a:p>
          <a:r>
            <a:rPr lang="en-US"/>
            <a:t>Fillable Forms </a:t>
          </a:r>
        </a:p>
      </dgm:t>
    </dgm:pt>
    <dgm:pt modelId="{B2C26A8C-282B-48A6-9EE6-CB20FEDF06E1}" type="parTrans" cxnId="{3D1FF34F-1D89-4B71-A21C-8978A87FCA18}">
      <dgm:prSet/>
      <dgm:spPr/>
      <dgm:t>
        <a:bodyPr/>
        <a:lstStyle/>
        <a:p>
          <a:endParaRPr lang="en-US"/>
        </a:p>
      </dgm:t>
    </dgm:pt>
    <dgm:pt modelId="{12277A71-340E-4AAF-A70C-F66F8404E080}" type="sibTrans" cxnId="{3D1FF34F-1D89-4B71-A21C-8978A87FCA18}">
      <dgm:prSet/>
      <dgm:spPr/>
      <dgm:t>
        <a:bodyPr/>
        <a:lstStyle/>
        <a:p>
          <a:endParaRPr lang="en-US"/>
        </a:p>
      </dgm:t>
    </dgm:pt>
    <dgm:pt modelId="{C4B06F4A-1668-4CFD-AF58-90F4FEBF4F4A}">
      <dgm:prSet/>
      <dgm:spPr/>
      <dgm:t>
        <a:bodyPr/>
        <a:lstStyle/>
        <a:p>
          <a:r>
            <a:rPr lang="en-US"/>
            <a:t>Identify Required Documents</a:t>
          </a:r>
        </a:p>
      </dgm:t>
    </dgm:pt>
    <dgm:pt modelId="{E155E2A5-773E-4955-B576-0B1F52B00161}" type="parTrans" cxnId="{66C2447A-5353-43E5-9A92-518D30F5E1B8}">
      <dgm:prSet/>
      <dgm:spPr/>
      <dgm:t>
        <a:bodyPr/>
        <a:lstStyle/>
        <a:p>
          <a:endParaRPr lang="en-US"/>
        </a:p>
      </dgm:t>
    </dgm:pt>
    <dgm:pt modelId="{E7610E56-1CA4-4CA7-8971-73C24F8AD552}" type="sibTrans" cxnId="{66C2447A-5353-43E5-9A92-518D30F5E1B8}">
      <dgm:prSet/>
      <dgm:spPr/>
      <dgm:t>
        <a:bodyPr/>
        <a:lstStyle/>
        <a:p>
          <a:endParaRPr lang="en-US"/>
        </a:p>
      </dgm:t>
    </dgm:pt>
    <dgm:pt modelId="{0D79420C-692C-40C5-A8B4-CE75520B242B}">
      <dgm:prSet/>
      <dgm:spPr/>
      <dgm:t>
        <a:bodyPr/>
        <a:lstStyle/>
        <a:p>
          <a:r>
            <a:rPr lang="en-US"/>
            <a:t>Submit Button</a:t>
          </a:r>
        </a:p>
      </dgm:t>
    </dgm:pt>
    <dgm:pt modelId="{FF4D8E07-A594-4269-98D6-FB2E0803A048}" type="parTrans" cxnId="{D9E682A2-8585-476C-B5DE-A0DD513AD45B}">
      <dgm:prSet/>
      <dgm:spPr/>
      <dgm:t>
        <a:bodyPr/>
        <a:lstStyle/>
        <a:p>
          <a:endParaRPr lang="en-US"/>
        </a:p>
      </dgm:t>
    </dgm:pt>
    <dgm:pt modelId="{4E595A66-4A67-405D-8DAB-A1F85C9598C4}" type="sibTrans" cxnId="{D9E682A2-8585-476C-B5DE-A0DD513AD45B}">
      <dgm:prSet/>
      <dgm:spPr/>
      <dgm:t>
        <a:bodyPr/>
        <a:lstStyle/>
        <a:p>
          <a:endParaRPr lang="en-US"/>
        </a:p>
      </dgm:t>
    </dgm:pt>
    <dgm:pt modelId="{E558283C-9E4A-448B-8649-86DE0487F7C1}">
      <dgm:prSet/>
      <dgm:spPr/>
      <dgm:t>
        <a:bodyPr/>
        <a:lstStyle/>
        <a:p>
          <a:r>
            <a:rPr lang="en-US"/>
            <a:t>After Submission – Confirmation Email will be sent from </a:t>
          </a:r>
          <a:r>
            <a:rPr lang="en-US">
              <a:hlinkClick xmlns:r="http://schemas.openxmlformats.org/officeDocument/2006/relationships" r:id="rId1"/>
            </a:rPr>
            <a:t>Requests@dmdiocese.org</a:t>
          </a:r>
          <a:r>
            <a:rPr lang="en-US"/>
            <a:t> </a:t>
          </a:r>
        </a:p>
      </dgm:t>
    </dgm:pt>
    <dgm:pt modelId="{1E48CD05-4827-4FE6-8830-D3B221CD9C46}" type="parTrans" cxnId="{BB4D4226-FA0A-494C-B48D-C27D6201D27D}">
      <dgm:prSet/>
      <dgm:spPr/>
      <dgm:t>
        <a:bodyPr/>
        <a:lstStyle/>
        <a:p>
          <a:endParaRPr lang="en-US"/>
        </a:p>
      </dgm:t>
    </dgm:pt>
    <dgm:pt modelId="{152F170B-6DB1-4A14-9CA2-67252D473786}" type="sibTrans" cxnId="{BB4D4226-FA0A-494C-B48D-C27D6201D27D}">
      <dgm:prSet/>
      <dgm:spPr/>
      <dgm:t>
        <a:bodyPr/>
        <a:lstStyle/>
        <a:p>
          <a:endParaRPr lang="en-US"/>
        </a:p>
      </dgm:t>
    </dgm:pt>
    <dgm:pt modelId="{7008FA6F-4BF5-499D-BBDD-67C6709E79F5}">
      <dgm:prSet/>
      <dgm:spPr/>
      <dgm:t>
        <a:bodyPr/>
        <a:lstStyle/>
        <a:p>
          <a:r>
            <a:rPr lang="en-US"/>
            <a:t>All requests will be monitored to a insure timely response on the Diocese side.</a:t>
          </a:r>
        </a:p>
      </dgm:t>
    </dgm:pt>
    <dgm:pt modelId="{CA5FE081-E5C7-4C37-9628-18B6137479AF}" type="parTrans" cxnId="{FAEC133E-882A-4CA8-BBA3-C347B9F9F799}">
      <dgm:prSet/>
      <dgm:spPr/>
      <dgm:t>
        <a:bodyPr/>
        <a:lstStyle/>
        <a:p>
          <a:endParaRPr lang="en-US"/>
        </a:p>
      </dgm:t>
    </dgm:pt>
    <dgm:pt modelId="{154FECCA-64FB-43AA-8222-1E006F8923B2}" type="sibTrans" cxnId="{FAEC133E-882A-4CA8-BBA3-C347B9F9F799}">
      <dgm:prSet/>
      <dgm:spPr/>
      <dgm:t>
        <a:bodyPr/>
        <a:lstStyle/>
        <a:p>
          <a:endParaRPr lang="en-US"/>
        </a:p>
      </dgm:t>
    </dgm:pt>
    <dgm:pt modelId="{EE820E67-C3EA-4FB2-83CF-14942AF3804B}">
      <dgm:prSet/>
      <dgm:spPr/>
      <dgm:t>
        <a:bodyPr/>
        <a:lstStyle/>
        <a:p>
          <a:r>
            <a:rPr lang="en-US"/>
            <a:t>All completed requests will be filed at the Diocese. </a:t>
          </a:r>
        </a:p>
      </dgm:t>
    </dgm:pt>
    <dgm:pt modelId="{BB2229E8-2ABB-4679-AC77-62D1709D4F9E}" type="parTrans" cxnId="{9CD3B44A-6D6C-4381-9BD1-7176669FE2D6}">
      <dgm:prSet/>
      <dgm:spPr/>
      <dgm:t>
        <a:bodyPr/>
        <a:lstStyle/>
        <a:p>
          <a:endParaRPr lang="en-US"/>
        </a:p>
      </dgm:t>
    </dgm:pt>
    <dgm:pt modelId="{7DF03B77-6F4B-4A26-84AE-F832CE08E66E}" type="sibTrans" cxnId="{9CD3B44A-6D6C-4381-9BD1-7176669FE2D6}">
      <dgm:prSet/>
      <dgm:spPr/>
      <dgm:t>
        <a:bodyPr/>
        <a:lstStyle/>
        <a:p>
          <a:endParaRPr lang="en-US"/>
        </a:p>
      </dgm:t>
    </dgm:pt>
    <dgm:pt modelId="{07CCF6EA-52F4-4F5A-9CA6-A66DBA1CEE74}" type="pres">
      <dgm:prSet presAssocID="{B5794EB5-6329-414C-ADE9-AC2234C53789}" presName="root" presStyleCnt="0">
        <dgm:presLayoutVars>
          <dgm:dir/>
          <dgm:resizeHandles val="exact"/>
        </dgm:presLayoutVars>
      </dgm:prSet>
      <dgm:spPr/>
    </dgm:pt>
    <dgm:pt modelId="{D7187C0F-4A6D-442D-A551-244F990B49C6}" type="pres">
      <dgm:prSet presAssocID="{B2C2052B-11B5-4BD5-B769-81C5C6621436}" presName="compNode" presStyleCnt="0"/>
      <dgm:spPr/>
    </dgm:pt>
    <dgm:pt modelId="{DC311EDA-2D73-4154-A7E9-E47714130C5A}" type="pres">
      <dgm:prSet presAssocID="{B2C2052B-11B5-4BD5-B769-81C5C6621436}" presName="bgRect" presStyleLbl="bgShp" presStyleIdx="0" presStyleCnt="5"/>
      <dgm:spPr/>
    </dgm:pt>
    <dgm:pt modelId="{FA36AA6A-52B3-43A7-BE8B-02E773842953}" type="pres">
      <dgm:prSet presAssocID="{B2C2052B-11B5-4BD5-B769-81C5C6621436}" presName="iconRect" presStyleLbl="node1" presStyleIdx="0" presStyleCnt="5"/>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Checkmark"/>
        </a:ext>
      </dgm:extLst>
    </dgm:pt>
    <dgm:pt modelId="{74E39480-195A-48F9-9626-616D4376B142}" type="pres">
      <dgm:prSet presAssocID="{B2C2052B-11B5-4BD5-B769-81C5C6621436}" presName="spaceRect" presStyleCnt="0"/>
      <dgm:spPr/>
    </dgm:pt>
    <dgm:pt modelId="{9EE942F1-2A2C-47F2-ACFB-33509AE41549}" type="pres">
      <dgm:prSet presAssocID="{B2C2052B-11B5-4BD5-B769-81C5C6621436}" presName="parTx" presStyleLbl="revTx" presStyleIdx="0" presStyleCnt="6">
        <dgm:presLayoutVars>
          <dgm:chMax val="0"/>
          <dgm:chPref val="0"/>
        </dgm:presLayoutVars>
      </dgm:prSet>
      <dgm:spPr/>
    </dgm:pt>
    <dgm:pt modelId="{74B3A7C7-A4F2-4303-8FE7-A63A339E845F}" type="pres">
      <dgm:prSet presAssocID="{6FE444FB-AD01-4CEB-A34C-4181EBA55B64}" presName="sibTrans" presStyleCnt="0"/>
      <dgm:spPr/>
    </dgm:pt>
    <dgm:pt modelId="{88BF113E-3BE3-4D58-AFC4-4F54CDF9DD38}" type="pres">
      <dgm:prSet presAssocID="{31CC41A8-5087-438C-898D-ED08F2975171}" presName="compNode" presStyleCnt="0"/>
      <dgm:spPr/>
    </dgm:pt>
    <dgm:pt modelId="{CE7C51AD-0CC0-4039-B9B1-57004CEB84DB}" type="pres">
      <dgm:prSet presAssocID="{31CC41A8-5087-438C-898D-ED08F2975171}" presName="bgRect" presStyleLbl="bgShp" presStyleIdx="1" presStyleCnt="5"/>
      <dgm:spPr/>
    </dgm:pt>
    <dgm:pt modelId="{16373B03-0062-48CF-AC39-C33A5CA775E8}" type="pres">
      <dgm:prSet presAssocID="{31CC41A8-5087-438C-898D-ED08F2975171}" presName="iconRect" presStyleLbl="node1" presStyleIdx="1" presStyleCnt="5"/>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Document"/>
        </a:ext>
      </dgm:extLst>
    </dgm:pt>
    <dgm:pt modelId="{95AEF755-3483-46E6-82FB-A22101868E91}" type="pres">
      <dgm:prSet presAssocID="{31CC41A8-5087-438C-898D-ED08F2975171}" presName="spaceRect" presStyleCnt="0"/>
      <dgm:spPr/>
    </dgm:pt>
    <dgm:pt modelId="{51CC4FD9-8C3F-44D8-BEB8-7414C745DF20}" type="pres">
      <dgm:prSet presAssocID="{31CC41A8-5087-438C-898D-ED08F2975171}" presName="parTx" presStyleLbl="revTx" presStyleIdx="1" presStyleCnt="6">
        <dgm:presLayoutVars>
          <dgm:chMax val="0"/>
          <dgm:chPref val="0"/>
        </dgm:presLayoutVars>
      </dgm:prSet>
      <dgm:spPr/>
    </dgm:pt>
    <dgm:pt modelId="{A1CAD8AA-CD84-4B9E-8669-1E8FFF94F04F}" type="pres">
      <dgm:prSet presAssocID="{31CC41A8-5087-438C-898D-ED08F2975171}" presName="desTx" presStyleLbl="revTx" presStyleIdx="2" presStyleCnt="6">
        <dgm:presLayoutVars/>
      </dgm:prSet>
      <dgm:spPr/>
    </dgm:pt>
    <dgm:pt modelId="{7A55C0D5-0191-4CCF-95FE-C5EC628C970C}" type="pres">
      <dgm:prSet presAssocID="{12277A71-340E-4AAF-A70C-F66F8404E080}" presName="sibTrans" presStyleCnt="0"/>
      <dgm:spPr/>
    </dgm:pt>
    <dgm:pt modelId="{5DCBB950-526F-439A-A9EE-A8729DC557BF}" type="pres">
      <dgm:prSet presAssocID="{E558283C-9E4A-448B-8649-86DE0487F7C1}" presName="compNode" presStyleCnt="0"/>
      <dgm:spPr/>
    </dgm:pt>
    <dgm:pt modelId="{AE7DCF8C-3B46-44EC-8147-FAB299D9960F}" type="pres">
      <dgm:prSet presAssocID="{E558283C-9E4A-448B-8649-86DE0487F7C1}" presName="bgRect" presStyleLbl="bgShp" presStyleIdx="2" presStyleCnt="5"/>
      <dgm:spPr/>
    </dgm:pt>
    <dgm:pt modelId="{DC4D7CEB-E817-4B89-AC91-BE8905DCBC42}" type="pres">
      <dgm:prSet presAssocID="{E558283C-9E4A-448B-8649-86DE0487F7C1}" presName="iconRect" presStyleLbl="node1" presStyleIdx="2" presStyleCnt="5"/>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Envelope"/>
        </a:ext>
      </dgm:extLst>
    </dgm:pt>
    <dgm:pt modelId="{70A77D44-4026-4F95-A222-EC2AA5FC78C0}" type="pres">
      <dgm:prSet presAssocID="{E558283C-9E4A-448B-8649-86DE0487F7C1}" presName="spaceRect" presStyleCnt="0"/>
      <dgm:spPr/>
    </dgm:pt>
    <dgm:pt modelId="{E5213B1D-42A1-4F56-BBB1-CD10D7E8420A}" type="pres">
      <dgm:prSet presAssocID="{E558283C-9E4A-448B-8649-86DE0487F7C1}" presName="parTx" presStyleLbl="revTx" presStyleIdx="3" presStyleCnt="6">
        <dgm:presLayoutVars>
          <dgm:chMax val="0"/>
          <dgm:chPref val="0"/>
        </dgm:presLayoutVars>
      </dgm:prSet>
      <dgm:spPr/>
    </dgm:pt>
    <dgm:pt modelId="{2ABB6C45-738F-4800-B609-AA20C3552507}" type="pres">
      <dgm:prSet presAssocID="{152F170B-6DB1-4A14-9CA2-67252D473786}" presName="sibTrans" presStyleCnt="0"/>
      <dgm:spPr/>
    </dgm:pt>
    <dgm:pt modelId="{208A8AD0-4BBA-4954-8669-34B26B0C785B}" type="pres">
      <dgm:prSet presAssocID="{7008FA6F-4BF5-499D-BBDD-67C6709E79F5}" presName="compNode" presStyleCnt="0"/>
      <dgm:spPr/>
    </dgm:pt>
    <dgm:pt modelId="{9B1CA873-907C-4A53-9C49-977A93762F20}" type="pres">
      <dgm:prSet presAssocID="{7008FA6F-4BF5-499D-BBDD-67C6709E79F5}" presName="bgRect" presStyleLbl="bgShp" presStyleIdx="3" presStyleCnt="5"/>
      <dgm:spPr/>
    </dgm:pt>
    <dgm:pt modelId="{C5FCCCFC-8054-4191-9776-24BA7872F666}" type="pres">
      <dgm:prSet presAssocID="{7008FA6F-4BF5-499D-BBDD-67C6709E79F5}" presName="iconRect" presStyleLbl="node1" presStyleIdx="3" presStyleCnt="5"/>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dgm:spPr>
      <dgm:extLst>
        <a:ext uri="{E40237B7-FDA0-4F09-8148-C483321AD2D9}">
          <dgm14:cNvPr xmlns:dgm14="http://schemas.microsoft.com/office/drawing/2010/diagram" id="0" name="" descr="Stopwatch"/>
        </a:ext>
      </dgm:extLst>
    </dgm:pt>
    <dgm:pt modelId="{EA822D62-6C6C-4394-9306-5E299C089169}" type="pres">
      <dgm:prSet presAssocID="{7008FA6F-4BF5-499D-BBDD-67C6709E79F5}" presName="spaceRect" presStyleCnt="0"/>
      <dgm:spPr/>
    </dgm:pt>
    <dgm:pt modelId="{3CBB2155-2114-4D5B-B319-0CFD8BA9016B}" type="pres">
      <dgm:prSet presAssocID="{7008FA6F-4BF5-499D-BBDD-67C6709E79F5}" presName="parTx" presStyleLbl="revTx" presStyleIdx="4" presStyleCnt="6">
        <dgm:presLayoutVars>
          <dgm:chMax val="0"/>
          <dgm:chPref val="0"/>
        </dgm:presLayoutVars>
      </dgm:prSet>
      <dgm:spPr/>
    </dgm:pt>
    <dgm:pt modelId="{2A357A14-CCF6-47B3-AF72-31E85C294118}" type="pres">
      <dgm:prSet presAssocID="{154FECCA-64FB-43AA-8222-1E006F8923B2}" presName="sibTrans" presStyleCnt="0"/>
      <dgm:spPr/>
    </dgm:pt>
    <dgm:pt modelId="{95C67770-81A7-4910-B022-3FD47ABD1EC6}" type="pres">
      <dgm:prSet presAssocID="{EE820E67-C3EA-4FB2-83CF-14942AF3804B}" presName="compNode" presStyleCnt="0"/>
      <dgm:spPr/>
    </dgm:pt>
    <dgm:pt modelId="{2690015C-370F-4DDE-A096-9D1D57E2745C}" type="pres">
      <dgm:prSet presAssocID="{EE820E67-C3EA-4FB2-83CF-14942AF3804B}" presName="bgRect" presStyleLbl="bgShp" presStyleIdx="4" presStyleCnt="5"/>
      <dgm:spPr/>
    </dgm:pt>
    <dgm:pt modelId="{1B0CC02E-0F76-4602-9450-9986A1AAB125}" type="pres">
      <dgm:prSet presAssocID="{EE820E67-C3EA-4FB2-83CF-14942AF3804B}" presName="iconRect" presStyleLbl="node1" presStyleIdx="4" presStyleCnt="5"/>
      <dgm:spPr>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a:noFill/>
        </a:ln>
      </dgm:spPr>
      <dgm:extLst>
        <a:ext uri="{E40237B7-FDA0-4F09-8148-C483321AD2D9}">
          <dgm14:cNvPr xmlns:dgm14="http://schemas.microsoft.com/office/drawing/2010/diagram" id="0" name="" descr="Judge"/>
        </a:ext>
      </dgm:extLst>
    </dgm:pt>
    <dgm:pt modelId="{A834099C-B85D-4005-89DA-2AE94CC10571}" type="pres">
      <dgm:prSet presAssocID="{EE820E67-C3EA-4FB2-83CF-14942AF3804B}" presName="spaceRect" presStyleCnt="0"/>
      <dgm:spPr/>
    </dgm:pt>
    <dgm:pt modelId="{F94D797F-AE18-441A-983D-DD1DA4E013DA}" type="pres">
      <dgm:prSet presAssocID="{EE820E67-C3EA-4FB2-83CF-14942AF3804B}" presName="parTx" presStyleLbl="revTx" presStyleIdx="5" presStyleCnt="6">
        <dgm:presLayoutVars>
          <dgm:chMax val="0"/>
          <dgm:chPref val="0"/>
        </dgm:presLayoutVars>
      </dgm:prSet>
      <dgm:spPr/>
    </dgm:pt>
  </dgm:ptLst>
  <dgm:cxnLst>
    <dgm:cxn modelId="{DB87B009-B861-4313-ADA9-FAD64E0EF1DD}" type="presOf" srcId="{7008FA6F-4BF5-499D-BBDD-67C6709E79F5}" destId="{3CBB2155-2114-4D5B-B319-0CFD8BA9016B}" srcOrd="0" destOrd="0" presId="urn:microsoft.com/office/officeart/2018/2/layout/IconVerticalSolidList"/>
    <dgm:cxn modelId="{BB4D4226-FA0A-494C-B48D-C27D6201D27D}" srcId="{B5794EB5-6329-414C-ADE9-AC2234C53789}" destId="{E558283C-9E4A-448B-8649-86DE0487F7C1}" srcOrd="2" destOrd="0" parTransId="{1E48CD05-4827-4FE6-8830-D3B221CD9C46}" sibTransId="{152F170B-6DB1-4A14-9CA2-67252D473786}"/>
    <dgm:cxn modelId="{B827522A-EC4E-4FF5-9E7D-C55E97CBDDE9}" type="presOf" srcId="{EE820E67-C3EA-4FB2-83CF-14942AF3804B}" destId="{F94D797F-AE18-441A-983D-DD1DA4E013DA}" srcOrd="0" destOrd="0" presId="urn:microsoft.com/office/officeart/2018/2/layout/IconVerticalSolidList"/>
    <dgm:cxn modelId="{FAEC133E-882A-4CA8-BBA3-C347B9F9F799}" srcId="{B5794EB5-6329-414C-ADE9-AC2234C53789}" destId="{7008FA6F-4BF5-499D-BBDD-67C6709E79F5}" srcOrd="3" destOrd="0" parTransId="{CA5FE081-E5C7-4C37-9628-18B6137479AF}" sibTransId="{154FECCA-64FB-43AA-8222-1E006F8923B2}"/>
    <dgm:cxn modelId="{5F859868-8EA0-4E4D-A08A-D7EFD8B14FB4}" type="presOf" srcId="{E558283C-9E4A-448B-8649-86DE0487F7C1}" destId="{E5213B1D-42A1-4F56-BBB1-CD10D7E8420A}" srcOrd="0" destOrd="0" presId="urn:microsoft.com/office/officeart/2018/2/layout/IconVerticalSolidList"/>
    <dgm:cxn modelId="{9CD3B44A-6D6C-4381-9BD1-7176669FE2D6}" srcId="{B5794EB5-6329-414C-ADE9-AC2234C53789}" destId="{EE820E67-C3EA-4FB2-83CF-14942AF3804B}" srcOrd="4" destOrd="0" parTransId="{BB2229E8-2ABB-4679-AC77-62D1709D4F9E}" sibTransId="{7DF03B77-6F4B-4A26-84AE-F832CE08E66E}"/>
    <dgm:cxn modelId="{3D1FF34F-1D89-4B71-A21C-8978A87FCA18}" srcId="{B5794EB5-6329-414C-ADE9-AC2234C53789}" destId="{31CC41A8-5087-438C-898D-ED08F2975171}" srcOrd="1" destOrd="0" parTransId="{B2C26A8C-282B-48A6-9EE6-CB20FEDF06E1}" sibTransId="{12277A71-340E-4AAF-A70C-F66F8404E080}"/>
    <dgm:cxn modelId="{D250EA79-BC0E-4465-ACF3-EE1E57237721}" type="presOf" srcId="{B2C2052B-11B5-4BD5-B769-81C5C6621436}" destId="{9EE942F1-2A2C-47F2-ACFB-33509AE41549}" srcOrd="0" destOrd="0" presId="urn:microsoft.com/office/officeart/2018/2/layout/IconVerticalSolidList"/>
    <dgm:cxn modelId="{66C2447A-5353-43E5-9A92-518D30F5E1B8}" srcId="{31CC41A8-5087-438C-898D-ED08F2975171}" destId="{C4B06F4A-1668-4CFD-AF58-90F4FEBF4F4A}" srcOrd="0" destOrd="0" parTransId="{E155E2A5-773E-4955-B576-0B1F52B00161}" sibTransId="{E7610E56-1CA4-4CA7-8971-73C24F8AD552}"/>
    <dgm:cxn modelId="{4AE8A88E-0C0C-47E1-9B63-16505C5569F0}" type="presOf" srcId="{31CC41A8-5087-438C-898D-ED08F2975171}" destId="{51CC4FD9-8C3F-44D8-BEB8-7414C745DF20}" srcOrd="0" destOrd="0" presId="urn:microsoft.com/office/officeart/2018/2/layout/IconVerticalSolidList"/>
    <dgm:cxn modelId="{D9E682A2-8585-476C-B5DE-A0DD513AD45B}" srcId="{31CC41A8-5087-438C-898D-ED08F2975171}" destId="{0D79420C-692C-40C5-A8B4-CE75520B242B}" srcOrd="1" destOrd="0" parTransId="{FF4D8E07-A594-4269-98D6-FB2E0803A048}" sibTransId="{4E595A66-4A67-405D-8DAB-A1F85C9598C4}"/>
    <dgm:cxn modelId="{5641AFB7-E90C-4C8D-BF68-7E74B3525D97}" type="presOf" srcId="{B5794EB5-6329-414C-ADE9-AC2234C53789}" destId="{07CCF6EA-52F4-4F5A-9CA6-A66DBA1CEE74}" srcOrd="0" destOrd="0" presId="urn:microsoft.com/office/officeart/2018/2/layout/IconVerticalSolidList"/>
    <dgm:cxn modelId="{F96B1FDE-3B10-4A27-8A85-13CA4D76CA8E}" srcId="{B5794EB5-6329-414C-ADE9-AC2234C53789}" destId="{B2C2052B-11B5-4BD5-B769-81C5C6621436}" srcOrd="0" destOrd="0" parTransId="{2BDF1DF8-B2C4-40B8-A999-FCF16D4B44DC}" sibTransId="{6FE444FB-AD01-4CEB-A34C-4181EBA55B64}"/>
    <dgm:cxn modelId="{F444E0E9-B0D0-435F-849B-4F97455979A0}" type="presOf" srcId="{C4B06F4A-1668-4CFD-AF58-90F4FEBF4F4A}" destId="{A1CAD8AA-CD84-4B9E-8669-1E8FFF94F04F}" srcOrd="0" destOrd="0" presId="urn:microsoft.com/office/officeart/2018/2/layout/IconVerticalSolidList"/>
    <dgm:cxn modelId="{999FF9F4-1DB1-4D44-B312-D070647DB60C}" type="presOf" srcId="{0D79420C-692C-40C5-A8B4-CE75520B242B}" destId="{A1CAD8AA-CD84-4B9E-8669-1E8FFF94F04F}" srcOrd="0" destOrd="1" presId="urn:microsoft.com/office/officeart/2018/2/layout/IconVerticalSolidList"/>
    <dgm:cxn modelId="{57D16113-D7AA-4506-B2C9-617A5511B27F}" type="presParOf" srcId="{07CCF6EA-52F4-4F5A-9CA6-A66DBA1CEE74}" destId="{D7187C0F-4A6D-442D-A551-244F990B49C6}" srcOrd="0" destOrd="0" presId="urn:microsoft.com/office/officeart/2018/2/layout/IconVerticalSolidList"/>
    <dgm:cxn modelId="{593A7151-9940-4EC3-B1BD-2E86C5A34FAB}" type="presParOf" srcId="{D7187C0F-4A6D-442D-A551-244F990B49C6}" destId="{DC311EDA-2D73-4154-A7E9-E47714130C5A}" srcOrd="0" destOrd="0" presId="urn:microsoft.com/office/officeart/2018/2/layout/IconVerticalSolidList"/>
    <dgm:cxn modelId="{A1ADFF5C-0C6B-41A9-AA35-B7BAD6FC17AB}" type="presParOf" srcId="{D7187C0F-4A6D-442D-A551-244F990B49C6}" destId="{FA36AA6A-52B3-43A7-BE8B-02E773842953}" srcOrd="1" destOrd="0" presId="urn:microsoft.com/office/officeart/2018/2/layout/IconVerticalSolidList"/>
    <dgm:cxn modelId="{9FA500AE-3CD4-4C1A-A9F6-795D83DB61CE}" type="presParOf" srcId="{D7187C0F-4A6D-442D-A551-244F990B49C6}" destId="{74E39480-195A-48F9-9626-616D4376B142}" srcOrd="2" destOrd="0" presId="urn:microsoft.com/office/officeart/2018/2/layout/IconVerticalSolidList"/>
    <dgm:cxn modelId="{63B5B280-8CBF-4DAB-BAE5-84AB7523D77D}" type="presParOf" srcId="{D7187C0F-4A6D-442D-A551-244F990B49C6}" destId="{9EE942F1-2A2C-47F2-ACFB-33509AE41549}" srcOrd="3" destOrd="0" presId="urn:microsoft.com/office/officeart/2018/2/layout/IconVerticalSolidList"/>
    <dgm:cxn modelId="{D6D237E6-CC63-4727-B06A-204F6AA7563C}" type="presParOf" srcId="{07CCF6EA-52F4-4F5A-9CA6-A66DBA1CEE74}" destId="{74B3A7C7-A4F2-4303-8FE7-A63A339E845F}" srcOrd="1" destOrd="0" presId="urn:microsoft.com/office/officeart/2018/2/layout/IconVerticalSolidList"/>
    <dgm:cxn modelId="{1D782CF8-D5E6-4444-B46A-CCEF7D4CF962}" type="presParOf" srcId="{07CCF6EA-52F4-4F5A-9CA6-A66DBA1CEE74}" destId="{88BF113E-3BE3-4D58-AFC4-4F54CDF9DD38}" srcOrd="2" destOrd="0" presId="urn:microsoft.com/office/officeart/2018/2/layout/IconVerticalSolidList"/>
    <dgm:cxn modelId="{C89E2B4E-760F-4A4A-8FFC-E8A8B9C9ABB0}" type="presParOf" srcId="{88BF113E-3BE3-4D58-AFC4-4F54CDF9DD38}" destId="{CE7C51AD-0CC0-4039-B9B1-57004CEB84DB}" srcOrd="0" destOrd="0" presId="urn:microsoft.com/office/officeart/2018/2/layout/IconVerticalSolidList"/>
    <dgm:cxn modelId="{A85B6FC5-62EB-46A2-92B5-10A0410B0FF0}" type="presParOf" srcId="{88BF113E-3BE3-4D58-AFC4-4F54CDF9DD38}" destId="{16373B03-0062-48CF-AC39-C33A5CA775E8}" srcOrd="1" destOrd="0" presId="urn:microsoft.com/office/officeart/2018/2/layout/IconVerticalSolidList"/>
    <dgm:cxn modelId="{07CD9B46-2F7E-4B0A-8F74-59EB8FC5770A}" type="presParOf" srcId="{88BF113E-3BE3-4D58-AFC4-4F54CDF9DD38}" destId="{95AEF755-3483-46E6-82FB-A22101868E91}" srcOrd="2" destOrd="0" presId="urn:microsoft.com/office/officeart/2018/2/layout/IconVerticalSolidList"/>
    <dgm:cxn modelId="{8BD57870-A891-42F8-AAAE-8807CC591990}" type="presParOf" srcId="{88BF113E-3BE3-4D58-AFC4-4F54CDF9DD38}" destId="{51CC4FD9-8C3F-44D8-BEB8-7414C745DF20}" srcOrd="3" destOrd="0" presId="urn:microsoft.com/office/officeart/2018/2/layout/IconVerticalSolidList"/>
    <dgm:cxn modelId="{0B6E2754-3E6B-4C00-AB18-A8BB334479CB}" type="presParOf" srcId="{88BF113E-3BE3-4D58-AFC4-4F54CDF9DD38}" destId="{A1CAD8AA-CD84-4B9E-8669-1E8FFF94F04F}" srcOrd="4" destOrd="0" presId="urn:microsoft.com/office/officeart/2018/2/layout/IconVerticalSolidList"/>
    <dgm:cxn modelId="{58F84EB2-B606-45A8-8D42-950CB4E5B126}" type="presParOf" srcId="{07CCF6EA-52F4-4F5A-9CA6-A66DBA1CEE74}" destId="{7A55C0D5-0191-4CCF-95FE-C5EC628C970C}" srcOrd="3" destOrd="0" presId="urn:microsoft.com/office/officeart/2018/2/layout/IconVerticalSolidList"/>
    <dgm:cxn modelId="{186343EA-5CB7-424D-A027-0FF32695E8F4}" type="presParOf" srcId="{07CCF6EA-52F4-4F5A-9CA6-A66DBA1CEE74}" destId="{5DCBB950-526F-439A-A9EE-A8729DC557BF}" srcOrd="4" destOrd="0" presId="urn:microsoft.com/office/officeart/2018/2/layout/IconVerticalSolidList"/>
    <dgm:cxn modelId="{45785096-07CA-483F-8354-82F3C40A1C37}" type="presParOf" srcId="{5DCBB950-526F-439A-A9EE-A8729DC557BF}" destId="{AE7DCF8C-3B46-44EC-8147-FAB299D9960F}" srcOrd="0" destOrd="0" presId="urn:microsoft.com/office/officeart/2018/2/layout/IconVerticalSolidList"/>
    <dgm:cxn modelId="{E031C6D4-0FE1-4671-8510-FDD3D0E25A95}" type="presParOf" srcId="{5DCBB950-526F-439A-A9EE-A8729DC557BF}" destId="{DC4D7CEB-E817-4B89-AC91-BE8905DCBC42}" srcOrd="1" destOrd="0" presId="urn:microsoft.com/office/officeart/2018/2/layout/IconVerticalSolidList"/>
    <dgm:cxn modelId="{2E6B9606-0472-4054-99C8-724A7C61474B}" type="presParOf" srcId="{5DCBB950-526F-439A-A9EE-A8729DC557BF}" destId="{70A77D44-4026-4F95-A222-EC2AA5FC78C0}" srcOrd="2" destOrd="0" presId="urn:microsoft.com/office/officeart/2018/2/layout/IconVerticalSolidList"/>
    <dgm:cxn modelId="{24266D2E-3A96-4E19-A4B3-1B3BD4B868CB}" type="presParOf" srcId="{5DCBB950-526F-439A-A9EE-A8729DC557BF}" destId="{E5213B1D-42A1-4F56-BBB1-CD10D7E8420A}" srcOrd="3" destOrd="0" presId="urn:microsoft.com/office/officeart/2018/2/layout/IconVerticalSolidList"/>
    <dgm:cxn modelId="{550871E7-E571-4960-859C-91DC8F7E074A}" type="presParOf" srcId="{07CCF6EA-52F4-4F5A-9CA6-A66DBA1CEE74}" destId="{2ABB6C45-738F-4800-B609-AA20C3552507}" srcOrd="5" destOrd="0" presId="urn:microsoft.com/office/officeart/2018/2/layout/IconVerticalSolidList"/>
    <dgm:cxn modelId="{2E1367F8-55B6-4790-9751-2D5D0B8B7A4D}" type="presParOf" srcId="{07CCF6EA-52F4-4F5A-9CA6-A66DBA1CEE74}" destId="{208A8AD0-4BBA-4954-8669-34B26B0C785B}" srcOrd="6" destOrd="0" presId="urn:microsoft.com/office/officeart/2018/2/layout/IconVerticalSolidList"/>
    <dgm:cxn modelId="{9D730969-D7AA-43E9-A963-7C31BA8923FA}" type="presParOf" srcId="{208A8AD0-4BBA-4954-8669-34B26B0C785B}" destId="{9B1CA873-907C-4A53-9C49-977A93762F20}" srcOrd="0" destOrd="0" presId="urn:microsoft.com/office/officeart/2018/2/layout/IconVerticalSolidList"/>
    <dgm:cxn modelId="{A4E35C3E-621A-41DA-A3D1-6D4EF8B377DB}" type="presParOf" srcId="{208A8AD0-4BBA-4954-8669-34B26B0C785B}" destId="{C5FCCCFC-8054-4191-9776-24BA7872F666}" srcOrd="1" destOrd="0" presId="urn:microsoft.com/office/officeart/2018/2/layout/IconVerticalSolidList"/>
    <dgm:cxn modelId="{9DC360DF-DAC2-4757-A3FE-85983185417F}" type="presParOf" srcId="{208A8AD0-4BBA-4954-8669-34B26B0C785B}" destId="{EA822D62-6C6C-4394-9306-5E299C089169}" srcOrd="2" destOrd="0" presId="urn:microsoft.com/office/officeart/2018/2/layout/IconVerticalSolidList"/>
    <dgm:cxn modelId="{CCB6905B-CE78-476E-B77E-EE9EBE2149A4}" type="presParOf" srcId="{208A8AD0-4BBA-4954-8669-34B26B0C785B}" destId="{3CBB2155-2114-4D5B-B319-0CFD8BA9016B}" srcOrd="3" destOrd="0" presId="urn:microsoft.com/office/officeart/2018/2/layout/IconVerticalSolidList"/>
    <dgm:cxn modelId="{AB196821-6723-4471-BCD2-1184BA2D6BA1}" type="presParOf" srcId="{07CCF6EA-52F4-4F5A-9CA6-A66DBA1CEE74}" destId="{2A357A14-CCF6-47B3-AF72-31E85C294118}" srcOrd="7" destOrd="0" presId="urn:microsoft.com/office/officeart/2018/2/layout/IconVerticalSolidList"/>
    <dgm:cxn modelId="{8B61903C-65BF-47A9-A973-7C86EFE7F26D}" type="presParOf" srcId="{07CCF6EA-52F4-4F5A-9CA6-A66DBA1CEE74}" destId="{95C67770-81A7-4910-B022-3FD47ABD1EC6}" srcOrd="8" destOrd="0" presId="urn:microsoft.com/office/officeart/2018/2/layout/IconVerticalSolidList"/>
    <dgm:cxn modelId="{8A747D13-064D-46EA-9B43-E6DAB8F7226A}" type="presParOf" srcId="{95C67770-81A7-4910-B022-3FD47ABD1EC6}" destId="{2690015C-370F-4DDE-A096-9D1D57E2745C}" srcOrd="0" destOrd="0" presId="urn:microsoft.com/office/officeart/2018/2/layout/IconVerticalSolidList"/>
    <dgm:cxn modelId="{C7EBDB97-08C4-44F4-BEAB-DE1D05F8FC7E}" type="presParOf" srcId="{95C67770-81A7-4910-B022-3FD47ABD1EC6}" destId="{1B0CC02E-0F76-4602-9450-9986A1AAB125}" srcOrd="1" destOrd="0" presId="urn:microsoft.com/office/officeart/2018/2/layout/IconVerticalSolidList"/>
    <dgm:cxn modelId="{9B76B7B8-D8B2-41B8-A977-776AAE136889}" type="presParOf" srcId="{95C67770-81A7-4910-B022-3FD47ABD1EC6}" destId="{A834099C-B85D-4005-89DA-2AE94CC10571}" srcOrd="2" destOrd="0" presId="urn:microsoft.com/office/officeart/2018/2/layout/IconVerticalSolidList"/>
    <dgm:cxn modelId="{FD600413-46F0-4D9C-A18E-4274B677A371}" type="presParOf" srcId="{95C67770-81A7-4910-B022-3FD47ABD1EC6}" destId="{F94D797F-AE18-441A-983D-DD1DA4E013D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311EDA-2D73-4154-A7E9-E47714130C5A}">
      <dsp:nvSpPr>
        <dsp:cNvPr id="0" name=""/>
        <dsp:cNvSpPr/>
      </dsp:nvSpPr>
      <dsp:spPr>
        <a:xfrm>
          <a:off x="0" y="3993"/>
          <a:ext cx="7216416" cy="8505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36AA6A-52B3-43A7-BE8B-02E773842953}">
      <dsp:nvSpPr>
        <dsp:cNvPr id="0" name=""/>
        <dsp:cNvSpPr/>
      </dsp:nvSpPr>
      <dsp:spPr>
        <a:xfrm>
          <a:off x="257290" y="195365"/>
          <a:ext cx="467800" cy="4678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EE942F1-2A2C-47F2-ACFB-33509AE41549}">
      <dsp:nvSpPr>
        <dsp:cNvPr id="0" name=""/>
        <dsp:cNvSpPr/>
      </dsp:nvSpPr>
      <dsp:spPr>
        <a:xfrm>
          <a:off x="982380" y="3993"/>
          <a:ext cx="6234035" cy="850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016" tIns="90016" rIns="90016" bIns="90016" numCol="1" spcCol="1270" anchor="ctr" anchorCtr="0">
          <a:noAutofit/>
        </a:bodyPr>
        <a:lstStyle/>
        <a:p>
          <a:pPr marL="0" lvl="0" indent="0" algn="l" defTabSz="844550">
            <a:lnSpc>
              <a:spcPct val="90000"/>
            </a:lnSpc>
            <a:spcBef>
              <a:spcPct val="0"/>
            </a:spcBef>
            <a:spcAft>
              <a:spcPct val="35000"/>
            </a:spcAft>
            <a:buNone/>
          </a:pPr>
          <a:r>
            <a:rPr lang="en-US" sz="1900" kern="1200"/>
            <a:t>Forms for each Approval will be on the Diocesan Finance Website</a:t>
          </a:r>
        </a:p>
      </dsp:txBody>
      <dsp:txXfrm>
        <a:off x="982380" y="3993"/>
        <a:ext cx="6234035" cy="850545"/>
      </dsp:txXfrm>
    </dsp:sp>
    <dsp:sp modelId="{CE7C51AD-0CC0-4039-B9B1-57004CEB84DB}">
      <dsp:nvSpPr>
        <dsp:cNvPr id="0" name=""/>
        <dsp:cNvSpPr/>
      </dsp:nvSpPr>
      <dsp:spPr>
        <a:xfrm>
          <a:off x="0" y="1067175"/>
          <a:ext cx="7216416" cy="8505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373B03-0062-48CF-AC39-C33A5CA775E8}">
      <dsp:nvSpPr>
        <dsp:cNvPr id="0" name=""/>
        <dsp:cNvSpPr/>
      </dsp:nvSpPr>
      <dsp:spPr>
        <a:xfrm>
          <a:off x="257290" y="1258547"/>
          <a:ext cx="467800" cy="4678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1CC4FD9-8C3F-44D8-BEB8-7414C745DF20}">
      <dsp:nvSpPr>
        <dsp:cNvPr id="0" name=""/>
        <dsp:cNvSpPr/>
      </dsp:nvSpPr>
      <dsp:spPr>
        <a:xfrm>
          <a:off x="982380" y="1067175"/>
          <a:ext cx="3247387" cy="850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016" tIns="90016" rIns="90016" bIns="90016" numCol="1" spcCol="1270" anchor="ctr" anchorCtr="0">
          <a:noAutofit/>
        </a:bodyPr>
        <a:lstStyle/>
        <a:p>
          <a:pPr marL="0" lvl="0" indent="0" algn="l" defTabSz="844550">
            <a:lnSpc>
              <a:spcPct val="90000"/>
            </a:lnSpc>
            <a:spcBef>
              <a:spcPct val="0"/>
            </a:spcBef>
            <a:spcAft>
              <a:spcPct val="35000"/>
            </a:spcAft>
            <a:buNone/>
          </a:pPr>
          <a:r>
            <a:rPr lang="en-US" sz="1900" kern="1200"/>
            <a:t>Fillable Forms </a:t>
          </a:r>
        </a:p>
      </dsp:txBody>
      <dsp:txXfrm>
        <a:off x="982380" y="1067175"/>
        <a:ext cx="3247387" cy="850545"/>
      </dsp:txXfrm>
    </dsp:sp>
    <dsp:sp modelId="{A1CAD8AA-CD84-4B9E-8669-1E8FFF94F04F}">
      <dsp:nvSpPr>
        <dsp:cNvPr id="0" name=""/>
        <dsp:cNvSpPr/>
      </dsp:nvSpPr>
      <dsp:spPr>
        <a:xfrm>
          <a:off x="4229767" y="1067175"/>
          <a:ext cx="2986648" cy="850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016" tIns="90016" rIns="90016" bIns="90016" numCol="1" spcCol="1270" anchor="ctr" anchorCtr="0">
          <a:noAutofit/>
        </a:bodyPr>
        <a:lstStyle/>
        <a:p>
          <a:pPr marL="0" lvl="0" indent="0" algn="l" defTabSz="755650">
            <a:lnSpc>
              <a:spcPct val="90000"/>
            </a:lnSpc>
            <a:spcBef>
              <a:spcPct val="0"/>
            </a:spcBef>
            <a:spcAft>
              <a:spcPct val="35000"/>
            </a:spcAft>
            <a:buNone/>
          </a:pPr>
          <a:r>
            <a:rPr lang="en-US" sz="1700" kern="1200"/>
            <a:t>Identify Required Documents</a:t>
          </a:r>
        </a:p>
        <a:p>
          <a:pPr marL="0" lvl="0" indent="0" algn="l" defTabSz="755650">
            <a:lnSpc>
              <a:spcPct val="90000"/>
            </a:lnSpc>
            <a:spcBef>
              <a:spcPct val="0"/>
            </a:spcBef>
            <a:spcAft>
              <a:spcPct val="35000"/>
            </a:spcAft>
            <a:buNone/>
          </a:pPr>
          <a:r>
            <a:rPr lang="en-US" sz="1700" kern="1200"/>
            <a:t>Submit Button</a:t>
          </a:r>
        </a:p>
      </dsp:txBody>
      <dsp:txXfrm>
        <a:off x="4229767" y="1067175"/>
        <a:ext cx="2986648" cy="850545"/>
      </dsp:txXfrm>
    </dsp:sp>
    <dsp:sp modelId="{AE7DCF8C-3B46-44EC-8147-FAB299D9960F}">
      <dsp:nvSpPr>
        <dsp:cNvPr id="0" name=""/>
        <dsp:cNvSpPr/>
      </dsp:nvSpPr>
      <dsp:spPr>
        <a:xfrm>
          <a:off x="0" y="2130357"/>
          <a:ext cx="7216416" cy="8505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C4D7CEB-E817-4B89-AC91-BE8905DCBC42}">
      <dsp:nvSpPr>
        <dsp:cNvPr id="0" name=""/>
        <dsp:cNvSpPr/>
      </dsp:nvSpPr>
      <dsp:spPr>
        <a:xfrm>
          <a:off x="257290" y="2321729"/>
          <a:ext cx="467800" cy="4678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5213B1D-42A1-4F56-BBB1-CD10D7E8420A}">
      <dsp:nvSpPr>
        <dsp:cNvPr id="0" name=""/>
        <dsp:cNvSpPr/>
      </dsp:nvSpPr>
      <dsp:spPr>
        <a:xfrm>
          <a:off x="982380" y="2130357"/>
          <a:ext cx="6234035" cy="850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016" tIns="90016" rIns="90016" bIns="90016" numCol="1" spcCol="1270" anchor="ctr" anchorCtr="0">
          <a:noAutofit/>
        </a:bodyPr>
        <a:lstStyle/>
        <a:p>
          <a:pPr marL="0" lvl="0" indent="0" algn="l" defTabSz="844550">
            <a:lnSpc>
              <a:spcPct val="90000"/>
            </a:lnSpc>
            <a:spcBef>
              <a:spcPct val="0"/>
            </a:spcBef>
            <a:spcAft>
              <a:spcPct val="35000"/>
            </a:spcAft>
            <a:buNone/>
          </a:pPr>
          <a:r>
            <a:rPr lang="en-US" sz="1900" kern="1200"/>
            <a:t>After Submission – Confirmation Email will be sent from </a:t>
          </a:r>
          <a:r>
            <a:rPr lang="en-US" sz="1900" kern="1200">
              <a:hlinkClick xmlns:r="http://schemas.openxmlformats.org/officeDocument/2006/relationships" r:id="rId7"/>
            </a:rPr>
            <a:t>Requests@dmdiocese.org</a:t>
          </a:r>
          <a:r>
            <a:rPr lang="en-US" sz="1900" kern="1200"/>
            <a:t> </a:t>
          </a:r>
        </a:p>
      </dsp:txBody>
      <dsp:txXfrm>
        <a:off x="982380" y="2130357"/>
        <a:ext cx="6234035" cy="850545"/>
      </dsp:txXfrm>
    </dsp:sp>
    <dsp:sp modelId="{9B1CA873-907C-4A53-9C49-977A93762F20}">
      <dsp:nvSpPr>
        <dsp:cNvPr id="0" name=""/>
        <dsp:cNvSpPr/>
      </dsp:nvSpPr>
      <dsp:spPr>
        <a:xfrm>
          <a:off x="0" y="3193539"/>
          <a:ext cx="7216416" cy="8505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FCCCFC-8054-4191-9776-24BA7872F666}">
      <dsp:nvSpPr>
        <dsp:cNvPr id="0" name=""/>
        <dsp:cNvSpPr/>
      </dsp:nvSpPr>
      <dsp:spPr>
        <a:xfrm>
          <a:off x="257290" y="3384911"/>
          <a:ext cx="467800" cy="467800"/>
        </a:xfrm>
        <a:prstGeom prst="rect">
          <a:avLst/>
        </a:prstGeom>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CBB2155-2114-4D5B-B319-0CFD8BA9016B}">
      <dsp:nvSpPr>
        <dsp:cNvPr id="0" name=""/>
        <dsp:cNvSpPr/>
      </dsp:nvSpPr>
      <dsp:spPr>
        <a:xfrm>
          <a:off x="982380" y="3193539"/>
          <a:ext cx="6234035" cy="850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016" tIns="90016" rIns="90016" bIns="90016" numCol="1" spcCol="1270" anchor="ctr" anchorCtr="0">
          <a:noAutofit/>
        </a:bodyPr>
        <a:lstStyle/>
        <a:p>
          <a:pPr marL="0" lvl="0" indent="0" algn="l" defTabSz="844550">
            <a:lnSpc>
              <a:spcPct val="90000"/>
            </a:lnSpc>
            <a:spcBef>
              <a:spcPct val="0"/>
            </a:spcBef>
            <a:spcAft>
              <a:spcPct val="35000"/>
            </a:spcAft>
            <a:buNone/>
          </a:pPr>
          <a:r>
            <a:rPr lang="en-US" sz="1900" kern="1200"/>
            <a:t>All requests will be monitored to a insure timely response on the Diocese side.</a:t>
          </a:r>
        </a:p>
      </dsp:txBody>
      <dsp:txXfrm>
        <a:off x="982380" y="3193539"/>
        <a:ext cx="6234035" cy="850545"/>
      </dsp:txXfrm>
    </dsp:sp>
    <dsp:sp modelId="{2690015C-370F-4DDE-A096-9D1D57E2745C}">
      <dsp:nvSpPr>
        <dsp:cNvPr id="0" name=""/>
        <dsp:cNvSpPr/>
      </dsp:nvSpPr>
      <dsp:spPr>
        <a:xfrm>
          <a:off x="0" y="4256721"/>
          <a:ext cx="7216416" cy="85054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B0CC02E-0F76-4602-9450-9986A1AAB125}">
      <dsp:nvSpPr>
        <dsp:cNvPr id="0" name=""/>
        <dsp:cNvSpPr/>
      </dsp:nvSpPr>
      <dsp:spPr>
        <a:xfrm>
          <a:off x="257290" y="4448093"/>
          <a:ext cx="467800" cy="467800"/>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94D797F-AE18-441A-983D-DD1DA4E013DA}">
      <dsp:nvSpPr>
        <dsp:cNvPr id="0" name=""/>
        <dsp:cNvSpPr/>
      </dsp:nvSpPr>
      <dsp:spPr>
        <a:xfrm>
          <a:off x="982380" y="4256721"/>
          <a:ext cx="6234035" cy="850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016" tIns="90016" rIns="90016" bIns="90016" numCol="1" spcCol="1270" anchor="ctr" anchorCtr="0">
          <a:noAutofit/>
        </a:bodyPr>
        <a:lstStyle/>
        <a:p>
          <a:pPr marL="0" lvl="0" indent="0" algn="l" defTabSz="844550">
            <a:lnSpc>
              <a:spcPct val="90000"/>
            </a:lnSpc>
            <a:spcBef>
              <a:spcPct val="0"/>
            </a:spcBef>
            <a:spcAft>
              <a:spcPct val="35000"/>
            </a:spcAft>
            <a:buNone/>
          </a:pPr>
          <a:r>
            <a:rPr lang="en-US" sz="1900" kern="1200"/>
            <a:t>All completed requests will be filed at the Diocese. </a:t>
          </a:r>
        </a:p>
      </dsp:txBody>
      <dsp:txXfrm>
        <a:off x="982380" y="4256721"/>
        <a:ext cx="6234035" cy="85054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640080" y="1371599"/>
            <a:ext cx="6675120" cy="2951825"/>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640080" y="4584879"/>
            <a:ext cx="667512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6444479B-705B-4489-957E-7E8A228BDFA0}" type="datetime1">
              <a:rPr lang="en-US" smtClean="0"/>
              <a:t>5/21/2025</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839857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C07B66AD-7C08-490A-ADA4-B47E10FB2407}" type="datetime1">
              <a:rPr lang="en-US" smtClean="0"/>
              <a:t>5/21/2025</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4071494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1CB3635-47E1-90D8-B693-DA85A66B3831}"/>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209219" y="640079"/>
            <a:ext cx="1811773" cy="5536884"/>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640080" y="640080"/>
            <a:ext cx="8412422" cy="55368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05B95027-4255-49E7-9841-CD21BCC99996}" type="datetime1">
              <a:rPr lang="en-US" smtClean="0"/>
              <a:t>5/21/2025</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70C12960-6E85-460F-B6E3-5B82CB31AF3D}" type="slidenum">
              <a:rPr lang="en-US" smtClean="0"/>
              <a:t>‹#›</a:t>
            </a:fld>
            <a:endParaRPr lang="en-US"/>
          </a:p>
        </p:txBody>
      </p:sp>
      <p:cxnSp>
        <p:nvCxnSpPr>
          <p:cNvPr id="7" name="Straight Connector 6">
            <a:extLst>
              <a:ext uri="{FF2B5EF4-FFF2-40B4-BE49-F238E27FC236}">
                <a16:creationId xmlns:a16="http://schemas.microsoft.com/office/drawing/2014/main" id="{3230604F-219C-2DEE-830E-27274CC2FE19}"/>
              </a:ext>
              <a:ext uri="{C183D7F6-B498-43B3-948B-1728B52AA6E4}">
                <adec:decorative xmlns:adec="http://schemas.microsoft.com/office/drawing/2017/decorative" val="1"/>
              </a:ext>
            </a:extLst>
          </p:cNvPr>
          <p:cNvCxnSpPr>
            <a:cxnSpLocks/>
          </p:cNvCxnSpPr>
          <p:nvPr/>
        </p:nvCxnSpPr>
        <p:spPr>
          <a:xfrm rot="5400000">
            <a:off x="10872154" y="119243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1372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9F89F774-3FA6-43B8-9241-99959C8FD463}" type="datetime1">
              <a:rPr lang="en-US" smtClean="0"/>
              <a:t>5/21/2025</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724966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1BB59B6-79B9-97F5-AC3B-DF65899D39D8}"/>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640080" y="1291366"/>
            <a:ext cx="9214884" cy="3159974"/>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640080" y="5018567"/>
            <a:ext cx="7907079" cy="1073889"/>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F9504452-5DCC-4FE2-A5C9-8A5EF6714D65}" type="datetime1">
              <a:rPr lang="en-US" smtClean="0"/>
              <a:t>5/21/2025</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70C12960-6E85-460F-B6E3-5B82CB31AF3D}" type="slidenum">
              <a:rPr lang="en-US" smtClean="0"/>
              <a:t>‹#›</a:t>
            </a:fld>
            <a:endParaRPr lang="en-US"/>
          </a:p>
        </p:txBody>
      </p:sp>
      <p:cxnSp>
        <p:nvCxnSpPr>
          <p:cNvPr id="7" name="Straight Connector 6">
            <a:extLst>
              <a:ext uri="{FF2B5EF4-FFF2-40B4-BE49-F238E27FC236}">
                <a16:creationId xmlns:a16="http://schemas.microsoft.com/office/drawing/2014/main" id="{FF05EAE5-4812-F718-6D75-9627884180BF}"/>
              </a:ext>
              <a:ext uri="{C183D7F6-B498-43B3-948B-1728B52AA6E4}">
                <adec:decorative xmlns:adec="http://schemas.microsoft.com/office/drawing/2017/decorative" val="1"/>
              </a:ext>
            </a:extLst>
          </p:cNvPr>
          <p:cNvCxnSpPr>
            <a:cxnSpLocks/>
          </p:cNvCxnSpPr>
          <p:nvPr/>
        </p:nvCxnSpPr>
        <p:spPr>
          <a:xfrm>
            <a:off x="716281" y="4715234"/>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265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640080"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318928"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E579ABC2-0180-4F3A-A895-A85BC724D472}" type="datetime1">
              <a:rPr lang="en-US" smtClean="0"/>
              <a:t>5/21/2025</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683302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640079" y="1371599"/>
            <a:ext cx="10890929" cy="93975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640079"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640079"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318928"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318928"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6AEEA9BA-4E8F-439E-BEA4-91FBA01E3F5F}" type="datetime1">
              <a:rPr lang="en-US" smtClean="0"/>
              <a:t>5/21/2025</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016547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BE15BF18-0007-481C-AA29-413124BC3EE7}" type="datetime1">
              <a:rPr lang="en-US" smtClean="0"/>
              <a:t>5/21/2025</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526972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149F9F0F-FB8C-5565-247C-BDCC156B5CAF}"/>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09BE9870-3748-43AD-B547-02A075CB4A1D}" type="datetime1">
              <a:rPr lang="en-US" smtClean="0"/>
              <a:t>5/21/2025</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517810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4936519" y="1031001"/>
            <a:ext cx="6594490" cy="516636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640080" y="2972168"/>
            <a:ext cx="3859397" cy="32268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558E7897-33C5-4F1A-9307-D068E37F3DC7}" type="datetime1">
              <a:rPr lang="en-US" smtClean="0"/>
              <a:t>5/21/2025</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561872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4937760" y="1033271"/>
            <a:ext cx="6592824" cy="51663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640080" y="2972167"/>
            <a:ext cx="3859397" cy="32268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82E171BA-CC09-47C8-A6DF-F5C5CB59CEEC}" type="datetime1">
              <a:rPr lang="en-US" smtClean="0"/>
              <a:t>5/21/2025</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839941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640079" y="1371601"/>
            <a:ext cx="10890929" cy="10972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640080" y="2633472"/>
            <a:ext cx="10890928" cy="35661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640080"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7DA38F49-B3E2-4BF0-BEC7-C30D34ABBB8D}" type="datetime1">
              <a:rPr lang="en-US" smtClean="0"/>
              <a:t>5/21/2025</a:t>
            </a:fld>
            <a:endParaRPr lang="en-US"/>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70C12960-6E85-460F-B6E3-5B82CB31AF3D}" type="slidenum">
              <a:rPr lang="en-US" smtClean="0"/>
              <a:t>‹#›</a:t>
            </a:fld>
            <a:endParaRPr lang="en-US"/>
          </a:p>
        </p:txBody>
      </p:sp>
      <p:cxnSp>
        <p:nvCxnSpPr>
          <p:cNvPr id="9" name="Straight Connector 8">
            <a:extLst>
              <a:ext uri="{FF2B5EF4-FFF2-40B4-BE49-F238E27FC236}">
                <a16:creationId xmlns:a16="http://schemas.microsoft.com/office/drawing/2014/main" id="{118E06E4-607B-144B-382B-AD3D06B1EE8C}"/>
              </a:ext>
              <a:ext uri="{C183D7F6-B498-43B3-948B-1728B52AA6E4}">
                <adec:decorative xmlns:adec="http://schemas.microsoft.com/office/drawing/2017/decorative" val="1"/>
              </a:ext>
            </a:extLst>
          </p:cNvPr>
          <p:cNvCxnSpPr>
            <a:cxnSpLocks/>
          </p:cNvCxnSpPr>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1224336"/>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hf sldNum="0" hdr="0" ftr="0" dt="0"/>
  <p:txStyles>
    <p:titleStyle>
      <a:lvl1pPr algn="l" defTabSz="914400" rtl="0" eaLnBrk="1" latinLnBrk="0" hangingPunct="1">
        <a:lnSpc>
          <a:spcPct val="10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493776" indent="-228600" algn="l" defTabSz="914400" rtl="0" eaLnBrk="1" latinLnBrk="0" hangingPunct="1">
        <a:lnSpc>
          <a:spcPct val="120000"/>
        </a:lnSpc>
        <a:spcBef>
          <a:spcPts val="500"/>
        </a:spcBef>
        <a:buSzPct val="87000"/>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1051560" indent="-28575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4pPr>
      <a:lvl5pPr marL="1298448"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D783171-3151-DEB8-C033-0F84EF3975F4}"/>
              </a:ext>
            </a:extLst>
          </p:cNvPr>
          <p:cNvPicPr>
            <a:picLocks noChangeAspect="1"/>
          </p:cNvPicPr>
          <p:nvPr/>
        </p:nvPicPr>
        <p:blipFill>
          <a:blip r:embed="rId2">
            <a:alphaModFix amt="40000"/>
          </a:blip>
          <a:srcRect t="10140" b="5592"/>
          <a:stretch>
            <a:fillRect/>
          </a:stretch>
        </p:blipFill>
        <p:spPr>
          <a:xfrm>
            <a:off x="20" y="152"/>
            <a:ext cx="12191980" cy="6857848"/>
          </a:xfrm>
          <a:prstGeom prst="rect">
            <a:avLst/>
          </a:prstGeom>
        </p:spPr>
      </p:pic>
      <p:sp>
        <p:nvSpPr>
          <p:cNvPr id="2" name="Title 1">
            <a:extLst>
              <a:ext uri="{FF2B5EF4-FFF2-40B4-BE49-F238E27FC236}">
                <a16:creationId xmlns:a16="http://schemas.microsoft.com/office/drawing/2014/main" id="{59F5DD91-3E95-5C60-AF56-B9FC7B75E0A4}"/>
              </a:ext>
            </a:extLst>
          </p:cNvPr>
          <p:cNvSpPr>
            <a:spLocks noGrp="1"/>
          </p:cNvSpPr>
          <p:nvPr>
            <p:ph type="ctrTitle"/>
          </p:nvPr>
        </p:nvSpPr>
        <p:spPr>
          <a:xfrm>
            <a:off x="640080" y="985233"/>
            <a:ext cx="5758628" cy="3355853"/>
          </a:xfrm>
        </p:spPr>
        <p:txBody>
          <a:bodyPr anchor="t">
            <a:normAutofit/>
          </a:bodyPr>
          <a:lstStyle/>
          <a:p>
            <a:pPr>
              <a:lnSpc>
                <a:spcPct val="90000"/>
              </a:lnSpc>
            </a:pPr>
            <a:r>
              <a:rPr lang="en-US" sz="5600">
                <a:solidFill>
                  <a:srgbClr val="FFFFFF"/>
                </a:solidFill>
              </a:rPr>
              <a:t>Request for Permissions &amp; Service Agreement</a:t>
            </a:r>
          </a:p>
        </p:txBody>
      </p:sp>
      <p:sp>
        <p:nvSpPr>
          <p:cNvPr id="3" name="Subtitle 2">
            <a:extLst>
              <a:ext uri="{FF2B5EF4-FFF2-40B4-BE49-F238E27FC236}">
                <a16:creationId xmlns:a16="http://schemas.microsoft.com/office/drawing/2014/main" id="{BEBF9707-B3C8-7D3D-D946-78E16C2EC568}"/>
              </a:ext>
            </a:extLst>
          </p:cNvPr>
          <p:cNvSpPr>
            <a:spLocks noGrp="1"/>
          </p:cNvSpPr>
          <p:nvPr>
            <p:ph type="subTitle" idx="1"/>
          </p:nvPr>
        </p:nvSpPr>
        <p:spPr>
          <a:xfrm>
            <a:off x="640080" y="5251621"/>
            <a:ext cx="4439920" cy="1104721"/>
          </a:xfrm>
        </p:spPr>
        <p:txBody>
          <a:bodyPr anchor="t">
            <a:normAutofit/>
          </a:bodyPr>
          <a:lstStyle/>
          <a:p>
            <a:r>
              <a:rPr lang="en-US">
                <a:solidFill>
                  <a:srgbClr val="FFFFFF"/>
                </a:solidFill>
              </a:rPr>
              <a:t>May 2025</a:t>
            </a:r>
          </a:p>
        </p:txBody>
      </p:sp>
      <p:cxnSp>
        <p:nvCxnSpPr>
          <p:cNvPr id="11" name="Straight Connector 10">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95436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10210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1886E4-2690-A1CF-76F4-9E910CA1A8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CDE20F-77ED-27F1-4A57-89BF41F4176A}"/>
              </a:ext>
            </a:extLst>
          </p:cNvPr>
          <p:cNvSpPr>
            <a:spLocks noGrp="1"/>
          </p:cNvSpPr>
          <p:nvPr>
            <p:ph type="title"/>
          </p:nvPr>
        </p:nvSpPr>
        <p:spPr>
          <a:xfrm>
            <a:off x="640079" y="1143000"/>
            <a:ext cx="10890929" cy="1628775"/>
          </a:xfrm>
        </p:spPr>
        <p:txBody>
          <a:bodyPr>
            <a:normAutofit/>
          </a:bodyPr>
          <a:lstStyle/>
          <a:p>
            <a:r>
              <a:rPr lang="en-US" sz="3200" dirty="0"/>
              <a:t>Definition of Religious Artifacts</a:t>
            </a:r>
          </a:p>
        </p:txBody>
      </p:sp>
      <p:sp>
        <p:nvSpPr>
          <p:cNvPr id="3" name="Content Placeholder 2">
            <a:extLst>
              <a:ext uri="{FF2B5EF4-FFF2-40B4-BE49-F238E27FC236}">
                <a16:creationId xmlns:a16="http://schemas.microsoft.com/office/drawing/2014/main" id="{C6E6FA20-A191-AF2C-D871-51319ED2FDFE}"/>
              </a:ext>
            </a:extLst>
          </p:cNvPr>
          <p:cNvSpPr>
            <a:spLocks noGrp="1"/>
          </p:cNvSpPr>
          <p:nvPr>
            <p:ph idx="1"/>
          </p:nvPr>
        </p:nvSpPr>
        <p:spPr>
          <a:xfrm>
            <a:off x="640080" y="3019425"/>
            <a:ext cx="10890928" cy="3180206"/>
          </a:xfrm>
        </p:spPr>
        <p:txBody>
          <a:bodyPr>
            <a:normAutofit/>
          </a:bodyPr>
          <a:lstStyle/>
          <a:p>
            <a:pPr marL="0" indent="0">
              <a:buNone/>
            </a:pPr>
            <a:r>
              <a:rPr lang="en-US" dirty="0"/>
              <a:t>All items that serve a recognizable liturgical or devotional function, such as religious art, statues, books, or vestments</a:t>
            </a:r>
          </a:p>
        </p:txBody>
      </p:sp>
    </p:spTree>
    <p:extLst>
      <p:ext uri="{BB962C8B-B14F-4D97-AF65-F5344CB8AC3E}">
        <p14:creationId xmlns:p14="http://schemas.microsoft.com/office/powerpoint/2010/main" val="2920412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9FB1AD-B958-0FC8-D57D-BB9354D376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47C8CD-B216-88D5-050A-F02534BB3428}"/>
              </a:ext>
            </a:extLst>
          </p:cNvPr>
          <p:cNvSpPr>
            <a:spLocks noGrp="1"/>
          </p:cNvSpPr>
          <p:nvPr>
            <p:ph type="title"/>
          </p:nvPr>
        </p:nvSpPr>
        <p:spPr/>
        <p:txBody>
          <a:bodyPr>
            <a:normAutofit fontScale="90000"/>
          </a:bodyPr>
          <a:lstStyle/>
          <a:p>
            <a:r>
              <a:rPr lang="en-US" dirty="0"/>
              <a:t>One-time commitment of resources, purchased or leased, over $50,000, outside the operational budget</a:t>
            </a:r>
          </a:p>
        </p:txBody>
      </p:sp>
      <p:sp>
        <p:nvSpPr>
          <p:cNvPr id="3" name="Content Placeholder 2">
            <a:extLst>
              <a:ext uri="{FF2B5EF4-FFF2-40B4-BE49-F238E27FC236}">
                <a16:creationId xmlns:a16="http://schemas.microsoft.com/office/drawing/2014/main" id="{26F284F4-375A-51E9-A3B4-D5CA7F9A0606}"/>
              </a:ext>
            </a:extLst>
          </p:cNvPr>
          <p:cNvSpPr>
            <a:spLocks noGrp="1"/>
          </p:cNvSpPr>
          <p:nvPr>
            <p:ph idx="1"/>
          </p:nvPr>
        </p:nvSpPr>
        <p:spPr>
          <a:xfrm>
            <a:off x="640080" y="2819399"/>
            <a:ext cx="10890928" cy="3380231"/>
          </a:xfrm>
        </p:spPr>
        <p:txBody>
          <a:bodyPr>
            <a:normAutofit/>
          </a:bodyPr>
          <a:lstStyle/>
          <a:p>
            <a:r>
              <a:rPr lang="en-US" dirty="0"/>
              <a:t>All proposed purchases must be reviewed by the Chief Finance Officer of the Diocese and receive canonical permission from the Bishop.</a:t>
            </a:r>
          </a:p>
          <a:p>
            <a:endParaRPr lang="en-US" dirty="0"/>
          </a:p>
          <a:p>
            <a:r>
              <a:rPr lang="en-US" dirty="0"/>
              <a:t>Purchases of $250,000 or greater require approval from the diocesan College of Consultors and the diocesan Finance Council prior to canonical review and permission by the Bishop. </a:t>
            </a:r>
          </a:p>
          <a:p>
            <a:pPr marL="0" indent="0">
              <a:buNone/>
            </a:pPr>
            <a:endParaRPr lang="en-US" dirty="0"/>
          </a:p>
        </p:txBody>
      </p:sp>
    </p:spTree>
    <p:extLst>
      <p:ext uri="{BB962C8B-B14F-4D97-AF65-F5344CB8AC3E}">
        <p14:creationId xmlns:p14="http://schemas.microsoft.com/office/powerpoint/2010/main" val="1591429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523BFA-51E9-13AC-02A0-CE6C610CDD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A51AB8-AC6D-F721-ADD2-6B78E289B5D1}"/>
              </a:ext>
            </a:extLst>
          </p:cNvPr>
          <p:cNvSpPr>
            <a:spLocks noGrp="1"/>
          </p:cNvSpPr>
          <p:nvPr>
            <p:ph type="title"/>
          </p:nvPr>
        </p:nvSpPr>
        <p:spPr/>
        <p:txBody>
          <a:bodyPr>
            <a:normAutofit fontScale="90000"/>
          </a:bodyPr>
          <a:lstStyle/>
          <a:p>
            <a:r>
              <a:rPr lang="en-US" dirty="0"/>
              <a:t>Building projects (construction, renovation, extraordinary repairs) </a:t>
            </a:r>
          </a:p>
        </p:txBody>
      </p:sp>
      <p:sp>
        <p:nvSpPr>
          <p:cNvPr id="3" name="Content Placeholder 2">
            <a:extLst>
              <a:ext uri="{FF2B5EF4-FFF2-40B4-BE49-F238E27FC236}">
                <a16:creationId xmlns:a16="http://schemas.microsoft.com/office/drawing/2014/main" id="{6CC86446-47CB-7461-D215-8C7ED73C3616}"/>
              </a:ext>
            </a:extLst>
          </p:cNvPr>
          <p:cNvSpPr>
            <a:spLocks noGrp="1"/>
          </p:cNvSpPr>
          <p:nvPr>
            <p:ph idx="1"/>
          </p:nvPr>
        </p:nvSpPr>
        <p:spPr>
          <a:xfrm>
            <a:off x="640080" y="2819399"/>
            <a:ext cx="10890928" cy="3380231"/>
          </a:xfrm>
        </p:spPr>
        <p:txBody>
          <a:bodyPr>
            <a:normAutofit/>
          </a:bodyPr>
          <a:lstStyle/>
          <a:p>
            <a:r>
              <a:rPr lang="en-US" dirty="0"/>
              <a:t>All proposed building projects for parish churches or chapels [or related to liturgical questions] require diocesan review by the Vicar for Worship and canonical permission from the Bishop.</a:t>
            </a:r>
          </a:p>
          <a:p>
            <a:r>
              <a:rPr lang="en-US" dirty="0"/>
              <a:t>Projects above $50,000 require diocesan review facilitated by the Director of Property Management.</a:t>
            </a:r>
          </a:p>
          <a:p>
            <a:r>
              <a:rPr lang="en-US" dirty="0"/>
              <a:t>Projects above $100,000 require review by the Building Commission. </a:t>
            </a:r>
          </a:p>
          <a:p>
            <a:pPr lvl="1"/>
            <a:r>
              <a:rPr lang="en-US" dirty="0"/>
              <a:t>Building projects involving repairing damage (i.e. storms) may not require Building Commission review, but the plan and contract(s) are to be reviewed by the Director of Property Management. </a:t>
            </a:r>
          </a:p>
          <a:p>
            <a:pPr marL="0" indent="0">
              <a:buNone/>
            </a:pPr>
            <a:endParaRPr lang="en-US" dirty="0"/>
          </a:p>
        </p:txBody>
      </p:sp>
    </p:spTree>
    <p:extLst>
      <p:ext uri="{BB962C8B-B14F-4D97-AF65-F5344CB8AC3E}">
        <p14:creationId xmlns:p14="http://schemas.microsoft.com/office/powerpoint/2010/main" val="1890944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054FF3-F64D-A4EA-4F16-FC066A635B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658856-A76C-9FA6-C2B7-025777EF199B}"/>
              </a:ext>
            </a:extLst>
          </p:cNvPr>
          <p:cNvSpPr>
            <a:spLocks noGrp="1"/>
          </p:cNvSpPr>
          <p:nvPr>
            <p:ph type="title"/>
          </p:nvPr>
        </p:nvSpPr>
        <p:spPr/>
        <p:txBody>
          <a:bodyPr>
            <a:normAutofit/>
          </a:bodyPr>
          <a:lstStyle/>
          <a:p>
            <a:r>
              <a:rPr lang="en-US" dirty="0"/>
              <a:t>Alienation of Real Property  </a:t>
            </a:r>
          </a:p>
        </p:txBody>
      </p:sp>
      <p:sp>
        <p:nvSpPr>
          <p:cNvPr id="3" name="Content Placeholder 2">
            <a:extLst>
              <a:ext uri="{FF2B5EF4-FFF2-40B4-BE49-F238E27FC236}">
                <a16:creationId xmlns:a16="http://schemas.microsoft.com/office/drawing/2014/main" id="{A52D1277-B837-3E94-71D4-EBF80218B7FF}"/>
              </a:ext>
            </a:extLst>
          </p:cNvPr>
          <p:cNvSpPr>
            <a:spLocks noGrp="1"/>
          </p:cNvSpPr>
          <p:nvPr>
            <p:ph idx="1"/>
          </p:nvPr>
        </p:nvSpPr>
        <p:spPr>
          <a:xfrm>
            <a:off x="640080" y="2819399"/>
            <a:ext cx="10890928" cy="3380231"/>
          </a:xfrm>
        </p:spPr>
        <p:txBody>
          <a:bodyPr>
            <a:normAutofit/>
          </a:bodyPr>
          <a:lstStyle/>
          <a:p>
            <a:r>
              <a:rPr lang="en-US" dirty="0"/>
              <a:t>Any alienation of real property must be reviewed by the diocesan Chief Finance Officer and receive canonical permission from the Bishop.</a:t>
            </a:r>
          </a:p>
          <a:p>
            <a:r>
              <a:rPr lang="en-US" dirty="0"/>
              <a:t>In compliance with the USCCB Complementary Norm on Canon 1292, §1, alienation of real property above $25,000 or 10% of the entity’s prior year ordinary annual income, whichever is higher, requires the Bishop to receive consent from the diocesan College of Consultors and diocesan Finance Council prior to providing canonical permission. </a:t>
            </a:r>
          </a:p>
        </p:txBody>
      </p:sp>
    </p:spTree>
    <p:extLst>
      <p:ext uri="{BB962C8B-B14F-4D97-AF65-F5344CB8AC3E}">
        <p14:creationId xmlns:p14="http://schemas.microsoft.com/office/powerpoint/2010/main" val="1522539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F4BD65-6B5D-FA33-9FA8-779D1ABE3B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1DC2F2-BE87-B4C8-00BE-681C60CC3135}"/>
              </a:ext>
            </a:extLst>
          </p:cNvPr>
          <p:cNvSpPr>
            <a:spLocks noGrp="1"/>
          </p:cNvSpPr>
          <p:nvPr>
            <p:ph type="title"/>
          </p:nvPr>
        </p:nvSpPr>
        <p:spPr/>
        <p:txBody>
          <a:bodyPr>
            <a:normAutofit/>
          </a:bodyPr>
          <a:lstStyle/>
          <a:p>
            <a:r>
              <a:rPr lang="en-US" dirty="0"/>
              <a:t>Initiating or responding to civil litigation (c.1288)</a:t>
            </a:r>
          </a:p>
        </p:txBody>
      </p:sp>
      <p:sp>
        <p:nvSpPr>
          <p:cNvPr id="3" name="Content Placeholder 2">
            <a:extLst>
              <a:ext uri="{FF2B5EF4-FFF2-40B4-BE49-F238E27FC236}">
                <a16:creationId xmlns:a16="http://schemas.microsoft.com/office/drawing/2014/main" id="{22D0172F-F5B8-7353-B10B-D079DA3C63E1}"/>
              </a:ext>
            </a:extLst>
          </p:cNvPr>
          <p:cNvSpPr>
            <a:spLocks noGrp="1"/>
          </p:cNvSpPr>
          <p:nvPr>
            <p:ph idx="1"/>
          </p:nvPr>
        </p:nvSpPr>
        <p:spPr>
          <a:xfrm>
            <a:off x="640080" y="2819399"/>
            <a:ext cx="10890928" cy="3380231"/>
          </a:xfrm>
        </p:spPr>
        <p:txBody>
          <a:bodyPr>
            <a:normAutofit/>
          </a:bodyPr>
          <a:lstStyle/>
          <a:p>
            <a:r>
              <a:rPr lang="en-US" dirty="0"/>
              <a:t>Civil litigation may not be initiated without diocesan review and receiving canonical permission from the Bishop. </a:t>
            </a:r>
          </a:p>
          <a:p>
            <a:endParaRPr lang="en-US" dirty="0"/>
          </a:p>
          <a:p>
            <a:r>
              <a:rPr lang="en-US" dirty="0"/>
              <a:t>All lawsuits, complaints, subpoenas, or other notices of legal proceedings or governmental regulatory or administrative action which requires a responsive legal pleading or other action by the organization are to be immediately reported to the Diocesan Director of Human Resources, diocesan Chief Financial Officer, and Chancellor.</a:t>
            </a:r>
          </a:p>
          <a:p>
            <a:endParaRPr lang="en-US" dirty="0"/>
          </a:p>
        </p:txBody>
      </p:sp>
    </p:spTree>
    <p:extLst>
      <p:ext uri="{BB962C8B-B14F-4D97-AF65-F5344CB8AC3E}">
        <p14:creationId xmlns:p14="http://schemas.microsoft.com/office/powerpoint/2010/main" val="439828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7A6DF4-C108-B18B-E6FB-C1C38F34D7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E3633F-43F3-4D7D-2019-7F66354B8F23}"/>
              </a:ext>
            </a:extLst>
          </p:cNvPr>
          <p:cNvSpPr>
            <a:spLocks noGrp="1"/>
          </p:cNvSpPr>
          <p:nvPr>
            <p:ph type="title"/>
          </p:nvPr>
        </p:nvSpPr>
        <p:spPr/>
        <p:txBody>
          <a:bodyPr>
            <a:normAutofit/>
          </a:bodyPr>
          <a:lstStyle/>
          <a:p>
            <a:r>
              <a:rPr lang="en-US" dirty="0"/>
              <a:t>Capital Campaigns </a:t>
            </a:r>
          </a:p>
        </p:txBody>
      </p:sp>
      <p:sp>
        <p:nvSpPr>
          <p:cNvPr id="3" name="Content Placeholder 2">
            <a:extLst>
              <a:ext uri="{FF2B5EF4-FFF2-40B4-BE49-F238E27FC236}">
                <a16:creationId xmlns:a16="http://schemas.microsoft.com/office/drawing/2014/main" id="{D8B54FFD-4FD1-18F5-A889-3F7F1F03E275}"/>
              </a:ext>
            </a:extLst>
          </p:cNvPr>
          <p:cNvSpPr>
            <a:spLocks noGrp="1"/>
          </p:cNvSpPr>
          <p:nvPr>
            <p:ph idx="1"/>
          </p:nvPr>
        </p:nvSpPr>
        <p:spPr>
          <a:xfrm>
            <a:off x="640080" y="2819399"/>
            <a:ext cx="10890928" cy="3380231"/>
          </a:xfrm>
        </p:spPr>
        <p:txBody>
          <a:bodyPr>
            <a:normAutofit/>
          </a:bodyPr>
          <a:lstStyle/>
          <a:p>
            <a:r>
              <a:rPr lang="en-US" dirty="0"/>
              <a:t>In compliance with the USCCB Complementary Norm on Canon 1262, all proposed capital campaigns need to receive canonical permission from the Bishop.  Prior to this permission being provided, proposed campaigns must be reviewed by the diocesan Director of Development and Chief Finance Officer. </a:t>
            </a:r>
          </a:p>
          <a:p>
            <a:r>
              <a:rPr lang="en-US" dirty="0"/>
              <a:t>Any campaign involving the purchase of real property and/or building projects, shall also be subject to the approval requirements applicable to building projects and or real property purchases, set forth above under this Canonical Permissions Policy. </a:t>
            </a:r>
          </a:p>
        </p:txBody>
      </p:sp>
    </p:spTree>
    <p:extLst>
      <p:ext uri="{BB962C8B-B14F-4D97-AF65-F5344CB8AC3E}">
        <p14:creationId xmlns:p14="http://schemas.microsoft.com/office/powerpoint/2010/main" val="3438951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5F2AB6-3FF7-2950-43B3-1C9E0D02E7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387470-5FA7-D453-072A-D9EC5CEA4868}"/>
              </a:ext>
            </a:extLst>
          </p:cNvPr>
          <p:cNvSpPr>
            <a:spLocks noGrp="1"/>
          </p:cNvSpPr>
          <p:nvPr>
            <p:ph type="title"/>
          </p:nvPr>
        </p:nvSpPr>
        <p:spPr/>
        <p:txBody>
          <a:bodyPr>
            <a:normAutofit fontScale="90000"/>
          </a:bodyPr>
          <a:lstStyle/>
          <a:p>
            <a:r>
              <a:rPr lang="en-US" dirty="0"/>
              <a:t>Refusing and accepting major gifts (c. 1267 §§1-2) </a:t>
            </a:r>
          </a:p>
        </p:txBody>
      </p:sp>
      <p:sp>
        <p:nvSpPr>
          <p:cNvPr id="3" name="Content Placeholder 2">
            <a:extLst>
              <a:ext uri="{FF2B5EF4-FFF2-40B4-BE49-F238E27FC236}">
                <a16:creationId xmlns:a16="http://schemas.microsoft.com/office/drawing/2014/main" id="{2BAC25CC-92C3-EA57-8B9F-5E7A1FD49C89}"/>
              </a:ext>
            </a:extLst>
          </p:cNvPr>
          <p:cNvSpPr>
            <a:spLocks noGrp="1"/>
          </p:cNvSpPr>
          <p:nvPr>
            <p:ph idx="1"/>
          </p:nvPr>
        </p:nvSpPr>
        <p:spPr>
          <a:xfrm>
            <a:off x="640080" y="2819399"/>
            <a:ext cx="10890928" cy="3380231"/>
          </a:xfrm>
        </p:spPr>
        <p:txBody>
          <a:bodyPr>
            <a:normAutofit/>
          </a:bodyPr>
          <a:lstStyle/>
          <a:p>
            <a:endParaRPr lang="en-US" dirty="0"/>
          </a:p>
          <a:p>
            <a:pPr marL="0" indent="0">
              <a:buNone/>
            </a:pPr>
            <a:r>
              <a:rPr lang="en-US" dirty="0"/>
              <a:t>The rejection of gifts valued at over $100,000, or acceptance of gifts when the gift includes additional conditions such as naming rights or other conditions governing use of the gift beyond the designated purpose, require canonical permission from the Bishop. </a:t>
            </a:r>
          </a:p>
        </p:txBody>
      </p:sp>
    </p:spTree>
    <p:extLst>
      <p:ext uri="{BB962C8B-B14F-4D97-AF65-F5344CB8AC3E}">
        <p14:creationId xmlns:p14="http://schemas.microsoft.com/office/powerpoint/2010/main" val="1979417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D8ECB5-5312-F5B0-3CCD-E465D7997F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CE6A6B-17AD-72D8-DF25-57890A7CDFF2}"/>
              </a:ext>
            </a:extLst>
          </p:cNvPr>
          <p:cNvSpPr>
            <a:spLocks noGrp="1"/>
          </p:cNvSpPr>
          <p:nvPr>
            <p:ph type="title"/>
          </p:nvPr>
        </p:nvSpPr>
        <p:spPr/>
        <p:txBody>
          <a:bodyPr>
            <a:normAutofit fontScale="90000"/>
          </a:bodyPr>
          <a:lstStyle/>
          <a:p>
            <a:r>
              <a:rPr lang="en-US" dirty="0"/>
              <a:t>Who does this apply to?</a:t>
            </a:r>
            <a:br>
              <a:rPr lang="en-US" dirty="0"/>
            </a:br>
            <a:endParaRPr lang="en-US" dirty="0"/>
          </a:p>
        </p:txBody>
      </p:sp>
      <p:sp>
        <p:nvSpPr>
          <p:cNvPr id="3" name="Content Placeholder 2">
            <a:extLst>
              <a:ext uri="{FF2B5EF4-FFF2-40B4-BE49-F238E27FC236}">
                <a16:creationId xmlns:a16="http://schemas.microsoft.com/office/drawing/2014/main" id="{97DB65C2-1E5F-E5CB-3F7E-8DDD0E600288}"/>
              </a:ext>
            </a:extLst>
          </p:cNvPr>
          <p:cNvSpPr>
            <a:spLocks noGrp="1"/>
          </p:cNvSpPr>
          <p:nvPr>
            <p:ph idx="1"/>
          </p:nvPr>
        </p:nvSpPr>
        <p:spPr>
          <a:xfrm>
            <a:off x="640080" y="2819399"/>
            <a:ext cx="10890928" cy="3380231"/>
          </a:xfrm>
        </p:spPr>
        <p:txBody>
          <a:bodyPr>
            <a:normAutofit/>
          </a:bodyPr>
          <a:lstStyle/>
          <a:p>
            <a:r>
              <a:rPr lang="en-US" dirty="0"/>
              <a:t>This policy can apply to organizations directly, because of their identity as public juridic persons (e.g. parishes); derivatively, because they are apostolates of public juridic persons (e.g. parish schools and parish foundations), or particularly because the diocesan bishop has identified a specific apostolate as benefiting from the policy (e.g. Emmaus House, Other Diocesan schools (Dowling College, St Albert’s etc.).  </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95622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FFCC48-16F6-BCAB-FC28-C4402ECE4C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1AC5A9-7B35-67E3-5901-024F6F1BFD98}"/>
              </a:ext>
            </a:extLst>
          </p:cNvPr>
          <p:cNvSpPr>
            <a:spLocks noGrp="1"/>
          </p:cNvSpPr>
          <p:nvPr>
            <p:ph type="title"/>
          </p:nvPr>
        </p:nvSpPr>
        <p:spPr/>
        <p:txBody>
          <a:bodyPr>
            <a:normAutofit fontScale="90000"/>
          </a:bodyPr>
          <a:lstStyle/>
          <a:p>
            <a:r>
              <a:rPr lang="en-US" dirty="0"/>
              <a:t>Other Definitions</a:t>
            </a:r>
            <a:br>
              <a:rPr lang="en-US" dirty="0"/>
            </a:br>
            <a:endParaRPr lang="en-US" dirty="0"/>
          </a:p>
        </p:txBody>
      </p:sp>
      <p:sp>
        <p:nvSpPr>
          <p:cNvPr id="3" name="Content Placeholder 2">
            <a:extLst>
              <a:ext uri="{FF2B5EF4-FFF2-40B4-BE49-F238E27FC236}">
                <a16:creationId xmlns:a16="http://schemas.microsoft.com/office/drawing/2014/main" id="{A0BF35BF-A2C1-FC77-675B-793B2D8C9423}"/>
              </a:ext>
            </a:extLst>
          </p:cNvPr>
          <p:cNvSpPr>
            <a:spLocks noGrp="1"/>
          </p:cNvSpPr>
          <p:nvPr>
            <p:ph idx="1"/>
          </p:nvPr>
        </p:nvSpPr>
        <p:spPr>
          <a:xfrm>
            <a:off x="640080" y="2152651"/>
            <a:ext cx="10890928" cy="4046980"/>
          </a:xfrm>
        </p:spPr>
        <p:txBody>
          <a:bodyPr>
            <a:normAutofit lnSpcReduction="10000"/>
          </a:bodyPr>
          <a:lstStyle/>
          <a:p>
            <a:r>
              <a:rPr lang="en-US" b="1" dirty="0"/>
              <a:t>Alienation</a:t>
            </a:r>
            <a:r>
              <a:rPr lang="en-US" dirty="0"/>
              <a:t>: The transfer of ownership of property (real or personal) from one person (physical or juridic) to another. When the property is of a certain value and/or type (e.g. stable patrimony or historically or artistically precious items), it must be alienated according to certain canonical formalities. These formalities are described as “restricted alienation.” </a:t>
            </a:r>
          </a:p>
          <a:p>
            <a:r>
              <a:rPr lang="en-US" b="1" dirty="0"/>
              <a:t>Stable Patrimony</a:t>
            </a:r>
            <a:r>
              <a:rPr lang="en-US" dirty="0"/>
              <a:t>: all property (real or personal) which is intended to remain in the possession of the owner for a long or indefinite period of time. When stable patrimony of a particular value is alienated or when another action could worsen/jeopardize the stable patrimony, it requires certain canonical formalities which are meant to ensure transparent and effective administration of goods. </a:t>
            </a:r>
          </a:p>
          <a:p>
            <a:pPr lvl="1"/>
            <a:r>
              <a:rPr lang="en-US" dirty="0"/>
              <a:t>Any action that may potentially threaten the “stable patrimony” of the organization, requires approval by the diocesan College of Consultors and Finance Council (cf. c. 1295).</a:t>
            </a:r>
          </a:p>
          <a:p>
            <a:endParaRPr lang="en-US" dirty="0"/>
          </a:p>
          <a:p>
            <a:endParaRPr lang="en-US" dirty="0"/>
          </a:p>
          <a:p>
            <a:endParaRPr lang="en-US" dirty="0"/>
          </a:p>
        </p:txBody>
      </p:sp>
    </p:spTree>
    <p:extLst>
      <p:ext uri="{BB962C8B-B14F-4D97-AF65-F5344CB8AC3E}">
        <p14:creationId xmlns:p14="http://schemas.microsoft.com/office/powerpoint/2010/main" val="21014148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F3B81B-4FB1-A2FD-8DE8-BAC6B7A945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6262D9-F1E6-1425-B0E2-7E1F7B7D8CEE}"/>
              </a:ext>
            </a:extLst>
          </p:cNvPr>
          <p:cNvSpPr>
            <a:spLocks noGrp="1"/>
          </p:cNvSpPr>
          <p:nvPr>
            <p:ph type="title"/>
          </p:nvPr>
        </p:nvSpPr>
        <p:spPr/>
        <p:txBody>
          <a:bodyPr>
            <a:normAutofit fontScale="90000"/>
          </a:bodyPr>
          <a:lstStyle/>
          <a:p>
            <a:r>
              <a:rPr lang="en-US" dirty="0"/>
              <a:t>Other Permissions – Required by Insurance</a:t>
            </a:r>
            <a:br>
              <a:rPr lang="en-US" dirty="0"/>
            </a:br>
            <a:endParaRPr lang="en-US" dirty="0"/>
          </a:p>
        </p:txBody>
      </p:sp>
      <p:sp>
        <p:nvSpPr>
          <p:cNvPr id="3" name="Content Placeholder 2">
            <a:extLst>
              <a:ext uri="{FF2B5EF4-FFF2-40B4-BE49-F238E27FC236}">
                <a16:creationId xmlns:a16="http://schemas.microsoft.com/office/drawing/2014/main" id="{523E8A56-4D0A-CB7C-3709-436988C446F7}"/>
              </a:ext>
            </a:extLst>
          </p:cNvPr>
          <p:cNvSpPr>
            <a:spLocks noGrp="1"/>
          </p:cNvSpPr>
          <p:nvPr>
            <p:ph idx="1"/>
          </p:nvPr>
        </p:nvSpPr>
        <p:spPr>
          <a:xfrm>
            <a:off x="640080" y="2152651"/>
            <a:ext cx="10890928" cy="4046980"/>
          </a:xfrm>
        </p:spPr>
        <p:txBody>
          <a:bodyPr>
            <a:normAutofit/>
          </a:bodyPr>
          <a:lstStyle/>
          <a:p>
            <a:endParaRPr lang="en-US" b="1"/>
          </a:p>
          <a:p>
            <a:r>
              <a:rPr lang="en-US" b="1" dirty="0"/>
              <a:t>Employee Terminations</a:t>
            </a:r>
            <a:r>
              <a:rPr lang="en-US" dirty="0"/>
              <a:t>: All employee terminations are required to be reviewed and approved by the Director of HR &amp; Safe Environment. Employment practices insurance may not cover employee claims for wrongful termination.  </a:t>
            </a:r>
          </a:p>
          <a:p>
            <a:endParaRPr lang="en-US" dirty="0"/>
          </a:p>
          <a:p>
            <a:r>
              <a:rPr lang="en-US" b="1" dirty="0"/>
              <a:t>Contract Reviews</a:t>
            </a:r>
            <a:r>
              <a:rPr lang="en-US" dirty="0"/>
              <a:t>: All building related contracts (even if they are related to insurance claim repairs) are required to be reviewed by the Director of Property Management.  Non-building related contracts should be reviewed by Catholic Mutual.</a:t>
            </a:r>
          </a:p>
          <a:p>
            <a:endParaRPr lang="en-US" dirty="0"/>
          </a:p>
          <a:p>
            <a:endParaRPr lang="en-US" dirty="0"/>
          </a:p>
        </p:txBody>
      </p:sp>
    </p:spTree>
    <p:extLst>
      <p:ext uri="{BB962C8B-B14F-4D97-AF65-F5344CB8AC3E}">
        <p14:creationId xmlns:p14="http://schemas.microsoft.com/office/powerpoint/2010/main" val="103720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BF909-0A4C-E3D0-680D-BB7F8E58F91E}"/>
              </a:ext>
            </a:extLst>
          </p:cNvPr>
          <p:cNvSpPr>
            <a:spLocks noGrp="1"/>
          </p:cNvSpPr>
          <p:nvPr>
            <p:ph type="title"/>
          </p:nvPr>
        </p:nvSpPr>
        <p:spPr/>
        <p:txBody>
          <a:bodyPr/>
          <a:lstStyle/>
          <a:p>
            <a:r>
              <a:rPr lang="en-US" dirty="0"/>
              <a:t>Request for Permissions – Why?</a:t>
            </a:r>
          </a:p>
        </p:txBody>
      </p:sp>
      <p:sp>
        <p:nvSpPr>
          <p:cNvPr id="3" name="Content Placeholder 2">
            <a:extLst>
              <a:ext uri="{FF2B5EF4-FFF2-40B4-BE49-F238E27FC236}">
                <a16:creationId xmlns:a16="http://schemas.microsoft.com/office/drawing/2014/main" id="{59687A4B-1732-62C5-D142-7C1C97D862B0}"/>
              </a:ext>
            </a:extLst>
          </p:cNvPr>
          <p:cNvSpPr>
            <a:spLocks noGrp="1"/>
          </p:cNvSpPr>
          <p:nvPr>
            <p:ph idx="1"/>
          </p:nvPr>
        </p:nvSpPr>
        <p:spPr/>
        <p:txBody>
          <a:bodyPr/>
          <a:lstStyle/>
          <a:p>
            <a:r>
              <a:rPr lang="en-US" dirty="0"/>
              <a:t>Required by Canon Law</a:t>
            </a:r>
          </a:p>
          <a:p>
            <a:pPr marL="0" indent="0">
              <a:buNone/>
            </a:pPr>
            <a:endParaRPr lang="en-US" dirty="0"/>
          </a:p>
          <a:p>
            <a:r>
              <a:rPr lang="en-US" dirty="0"/>
              <a:t>The Bishop desires be aware of certain activities</a:t>
            </a:r>
          </a:p>
          <a:p>
            <a:pPr marL="0" indent="0">
              <a:buNone/>
            </a:pPr>
            <a:endParaRPr lang="en-US" dirty="0"/>
          </a:p>
          <a:p>
            <a:r>
              <a:rPr lang="en-US" dirty="0"/>
              <a:t>Required by our Insurance </a:t>
            </a:r>
          </a:p>
        </p:txBody>
      </p:sp>
    </p:spTree>
    <p:extLst>
      <p:ext uri="{BB962C8B-B14F-4D97-AF65-F5344CB8AC3E}">
        <p14:creationId xmlns:p14="http://schemas.microsoft.com/office/powerpoint/2010/main" val="901018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DBDA151C-5770-45E4-AAFF-59E7F4038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84FC2A3-6E20-6E9F-25DD-1B2857F0B909}"/>
              </a:ext>
            </a:extLst>
          </p:cNvPr>
          <p:cNvSpPr>
            <a:spLocks noGrp="1"/>
          </p:cNvSpPr>
          <p:nvPr>
            <p:ph type="title"/>
          </p:nvPr>
        </p:nvSpPr>
        <p:spPr>
          <a:xfrm>
            <a:off x="640080" y="914399"/>
            <a:ext cx="3000587" cy="4160520"/>
          </a:xfrm>
        </p:spPr>
        <p:txBody>
          <a:bodyPr anchor="t">
            <a:normAutofit/>
          </a:bodyPr>
          <a:lstStyle/>
          <a:p>
            <a:r>
              <a:rPr lang="en-US" sz="3600"/>
              <a:t>Requestion for Permissions – Process</a:t>
            </a:r>
          </a:p>
        </p:txBody>
      </p:sp>
      <p:cxnSp>
        <p:nvCxnSpPr>
          <p:cNvPr id="18" name="Straight Connector 17">
            <a:extLst>
              <a:ext uri="{FF2B5EF4-FFF2-40B4-BE49-F238E27FC236}">
                <a16:creationId xmlns:a16="http://schemas.microsoft.com/office/drawing/2014/main" id="{05ADA91C-AD52-A530-A898-AD6E6987459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72253" y="6272784"/>
            <a:ext cx="10847495" cy="0"/>
          </a:xfrm>
          <a:prstGeom prst="line">
            <a:avLst/>
          </a:prstGeom>
          <a:ln w="76200"/>
        </p:spPr>
        <p:style>
          <a:lnRef idx="1">
            <a:schemeClr val="accent1"/>
          </a:lnRef>
          <a:fillRef idx="0">
            <a:schemeClr val="accent1"/>
          </a:fillRef>
          <a:effectRef idx="0">
            <a:schemeClr val="accent1"/>
          </a:effectRef>
          <a:fontRef idx="minor">
            <a:schemeClr val="tx1"/>
          </a:fontRef>
        </p:style>
      </p:cxnSp>
      <p:graphicFrame>
        <p:nvGraphicFramePr>
          <p:cNvPr id="19" name="Content Placeholder 2">
            <a:extLst>
              <a:ext uri="{FF2B5EF4-FFF2-40B4-BE49-F238E27FC236}">
                <a16:creationId xmlns:a16="http://schemas.microsoft.com/office/drawing/2014/main" id="{567B40B4-CAD4-815B-C8C7-6755F720E69B}"/>
              </a:ext>
            </a:extLst>
          </p:cNvPr>
          <p:cNvGraphicFramePr>
            <a:graphicFrameLocks noGrp="1"/>
          </p:cNvGraphicFramePr>
          <p:nvPr>
            <p:ph idx="1"/>
            <p:extLst>
              <p:ext uri="{D42A27DB-BD31-4B8C-83A1-F6EECF244321}">
                <p14:modId xmlns:p14="http://schemas.microsoft.com/office/powerpoint/2010/main" val="1603986347"/>
              </p:ext>
            </p:extLst>
          </p:nvPr>
        </p:nvGraphicFramePr>
        <p:xfrm>
          <a:off x="4303332" y="891606"/>
          <a:ext cx="7216416" cy="51112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69799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5CF9452-1E1D-AFBC-047F-DC0480F53A97}"/>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5F1614E-CF4F-4FE7-9A7F-E031AE86C6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0C8CF2-ED1A-2175-BFFA-E2A79EA3B10E}"/>
              </a:ext>
            </a:extLst>
          </p:cNvPr>
          <p:cNvSpPr>
            <a:spLocks noGrp="1"/>
          </p:cNvSpPr>
          <p:nvPr>
            <p:ph type="title"/>
          </p:nvPr>
        </p:nvSpPr>
        <p:spPr>
          <a:xfrm>
            <a:off x="640079" y="914400"/>
            <a:ext cx="3230172" cy="1097280"/>
          </a:xfrm>
        </p:spPr>
        <p:txBody>
          <a:bodyPr anchor="t">
            <a:normAutofit fontScale="90000"/>
          </a:bodyPr>
          <a:lstStyle/>
          <a:p>
            <a:pPr>
              <a:lnSpc>
                <a:spcPct val="90000"/>
              </a:lnSpc>
            </a:pPr>
            <a:r>
              <a:rPr lang="en-US" sz="2800" dirty="0"/>
              <a:t>Request for Permissions – New Process</a:t>
            </a:r>
          </a:p>
        </p:txBody>
      </p:sp>
      <p:sp>
        <p:nvSpPr>
          <p:cNvPr id="3" name="Content Placeholder 2">
            <a:extLst>
              <a:ext uri="{FF2B5EF4-FFF2-40B4-BE49-F238E27FC236}">
                <a16:creationId xmlns:a16="http://schemas.microsoft.com/office/drawing/2014/main" id="{91DBC1B2-F15F-B6AB-4035-BF480A0E46C3}"/>
              </a:ext>
            </a:extLst>
          </p:cNvPr>
          <p:cNvSpPr>
            <a:spLocks noGrp="1"/>
          </p:cNvSpPr>
          <p:nvPr>
            <p:ph idx="1"/>
          </p:nvPr>
        </p:nvSpPr>
        <p:spPr>
          <a:xfrm>
            <a:off x="640079" y="2176036"/>
            <a:ext cx="4261104" cy="4121887"/>
          </a:xfrm>
        </p:spPr>
        <p:txBody>
          <a:bodyPr>
            <a:normAutofit/>
          </a:bodyPr>
          <a:lstStyle/>
          <a:p>
            <a:endParaRPr lang="en-US" dirty="0"/>
          </a:p>
          <a:p>
            <a:endParaRPr lang="en-US" dirty="0"/>
          </a:p>
        </p:txBody>
      </p:sp>
      <p:pic>
        <p:nvPicPr>
          <p:cNvPr id="4" name="Picture 3">
            <a:extLst>
              <a:ext uri="{FF2B5EF4-FFF2-40B4-BE49-F238E27FC236}">
                <a16:creationId xmlns:a16="http://schemas.microsoft.com/office/drawing/2014/main" id="{EBBADC00-9D75-C6AF-3681-38595C4B80A3}"/>
              </a:ext>
            </a:extLst>
          </p:cNvPr>
          <p:cNvPicPr>
            <a:picLocks noChangeAspect="1"/>
          </p:cNvPicPr>
          <p:nvPr/>
        </p:nvPicPr>
        <p:blipFill>
          <a:blip r:embed="rId2"/>
          <a:srcRect r="3165"/>
          <a:stretch>
            <a:fillRect/>
          </a:stretch>
        </p:blipFill>
        <p:spPr>
          <a:xfrm>
            <a:off x="3593805" y="276449"/>
            <a:ext cx="8598195" cy="6337002"/>
          </a:xfrm>
          <a:prstGeom prst="rect">
            <a:avLst/>
          </a:prstGeom>
        </p:spPr>
      </p:pic>
      <p:cxnSp>
        <p:nvCxnSpPr>
          <p:cNvPr id="11" name="Straight Connector 10">
            <a:extLst>
              <a:ext uri="{FF2B5EF4-FFF2-40B4-BE49-F238E27FC236}">
                <a16:creationId xmlns:a16="http://schemas.microsoft.com/office/drawing/2014/main" id="{03F0705E-E933-A98D-8FEC-041F786362D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672328" y="6267921"/>
            <a:ext cx="6519672" cy="2"/>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0932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D0768D-E5F4-8017-9275-AAA17EC725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72A649-F5DB-FB2D-4D1A-916CBD1362D9}"/>
              </a:ext>
            </a:extLst>
          </p:cNvPr>
          <p:cNvSpPr>
            <a:spLocks noGrp="1"/>
          </p:cNvSpPr>
          <p:nvPr>
            <p:ph type="title"/>
          </p:nvPr>
        </p:nvSpPr>
        <p:spPr/>
        <p:txBody>
          <a:bodyPr>
            <a:normAutofit/>
          </a:bodyPr>
          <a:lstStyle/>
          <a:p>
            <a:r>
              <a:rPr lang="en-US" dirty="0"/>
              <a:t>Diocese Service Agreement</a:t>
            </a:r>
          </a:p>
        </p:txBody>
      </p:sp>
      <p:sp>
        <p:nvSpPr>
          <p:cNvPr id="3" name="Content Placeholder 2">
            <a:extLst>
              <a:ext uri="{FF2B5EF4-FFF2-40B4-BE49-F238E27FC236}">
                <a16:creationId xmlns:a16="http://schemas.microsoft.com/office/drawing/2014/main" id="{18F9535A-35B0-A968-2DA2-D5535A0FBD90}"/>
              </a:ext>
            </a:extLst>
          </p:cNvPr>
          <p:cNvSpPr>
            <a:spLocks noGrp="1"/>
          </p:cNvSpPr>
          <p:nvPr>
            <p:ph idx="1"/>
          </p:nvPr>
        </p:nvSpPr>
        <p:spPr/>
        <p:txBody>
          <a:bodyPr>
            <a:normAutofit/>
          </a:bodyPr>
          <a:lstStyle/>
          <a:p>
            <a:pPr marL="0" indent="0">
              <a:buNone/>
            </a:pPr>
            <a:r>
              <a:rPr lang="en-US" b="1" dirty="0"/>
              <a:t>Purpose:</a:t>
            </a:r>
            <a:r>
              <a:rPr lang="en-US" dirty="0"/>
              <a:t> </a:t>
            </a:r>
          </a:p>
          <a:p>
            <a:r>
              <a:rPr lang="en-US" dirty="0"/>
              <a:t>Strengthen the document that we are all separate legal entities doing business independently but still under  Canon Law.</a:t>
            </a:r>
          </a:p>
          <a:p>
            <a:r>
              <a:rPr lang="en-US" dirty="0"/>
              <a:t>Identify common services performed for the affiliate by the Diocese</a:t>
            </a:r>
          </a:p>
          <a:p>
            <a:r>
              <a:rPr lang="en-US" dirty="0"/>
              <a:t>Identify specific services performed for specific affiliates of the Diocese</a:t>
            </a:r>
          </a:p>
        </p:txBody>
      </p:sp>
    </p:spTree>
    <p:extLst>
      <p:ext uri="{BB962C8B-B14F-4D97-AF65-F5344CB8AC3E}">
        <p14:creationId xmlns:p14="http://schemas.microsoft.com/office/powerpoint/2010/main" val="278310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9E1EC1-B953-1477-4E0F-E524D92163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D6D8A1-9F8E-2200-9C05-F6DB5630DB4F}"/>
              </a:ext>
            </a:extLst>
          </p:cNvPr>
          <p:cNvSpPr>
            <a:spLocks noGrp="1"/>
          </p:cNvSpPr>
          <p:nvPr>
            <p:ph type="title"/>
          </p:nvPr>
        </p:nvSpPr>
        <p:spPr/>
        <p:txBody>
          <a:bodyPr>
            <a:normAutofit/>
          </a:bodyPr>
          <a:lstStyle/>
          <a:p>
            <a:r>
              <a:rPr lang="en-US" dirty="0"/>
              <a:t>Diocese Service Agreement</a:t>
            </a:r>
          </a:p>
        </p:txBody>
      </p:sp>
      <p:sp>
        <p:nvSpPr>
          <p:cNvPr id="3" name="Content Placeholder 2">
            <a:extLst>
              <a:ext uri="{FF2B5EF4-FFF2-40B4-BE49-F238E27FC236}">
                <a16:creationId xmlns:a16="http://schemas.microsoft.com/office/drawing/2014/main" id="{CA8FF599-3F56-A781-1B81-FE4F25CE97E2}"/>
              </a:ext>
            </a:extLst>
          </p:cNvPr>
          <p:cNvSpPr>
            <a:spLocks noGrp="1"/>
          </p:cNvSpPr>
          <p:nvPr>
            <p:ph idx="1"/>
          </p:nvPr>
        </p:nvSpPr>
        <p:spPr>
          <a:xfrm>
            <a:off x="640080" y="2295525"/>
            <a:ext cx="10890928" cy="3904107"/>
          </a:xfrm>
        </p:spPr>
        <p:txBody>
          <a:bodyPr>
            <a:normAutofit fontScale="62500" lnSpcReduction="20000"/>
          </a:bodyPr>
          <a:lstStyle/>
          <a:p>
            <a:pPr marL="0" indent="0">
              <a:buNone/>
            </a:pPr>
            <a:r>
              <a:rPr lang="en-US" sz="4000" b="1" dirty="0"/>
              <a:t>Common Services</a:t>
            </a:r>
            <a:r>
              <a:rPr lang="en-US" b="1" dirty="0"/>
              <a:t> </a:t>
            </a:r>
            <a:r>
              <a:rPr lang="en-US" sz="2900" b="1" dirty="0">
                <a:solidFill>
                  <a:srgbClr val="FF0000"/>
                </a:solidFill>
              </a:rPr>
              <a:t>(Paid via ADA – IT WILL BE NETTED - NO ADDITIONAL CHARGES)</a:t>
            </a:r>
            <a:r>
              <a:rPr lang="en-US" b="1" dirty="0"/>
              <a:t>:</a:t>
            </a:r>
            <a:r>
              <a:rPr lang="en-US" dirty="0"/>
              <a:t> </a:t>
            </a:r>
          </a:p>
          <a:p>
            <a:r>
              <a:rPr lang="en-US" dirty="0"/>
              <a:t>Human Resources</a:t>
            </a:r>
          </a:p>
          <a:p>
            <a:r>
              <a:rPr lang="en-US" dirty="0"/>
              <a:t>Safe Environment</a:t>
            </a:r>
          </a:p>
          <a:p>
            <a:r>
              <a:rPr lang="en-US" dirty="0"/>
              <a:t>Finance</a:t>
            </a:r>
          </a:p>
          <a:p>
            <a:r>
              <a:rPr lang="en-US" dirty="0"/>
              <a:t>Insurance &amp; Risk Management</a:t>
            </a:r>
          </a:p>
          <a:p>
            <a:r>
              <a:rPr lang="en-US" dirty="0"/>
              <a:t>Property Services</a:t>
            </a:r>
          </a:p>
          <a:p>
            <a:r>
              <a:rPr lang="en-US" dirty="0"/>
              <a:t>Development Services</a:t>
            </a:r>
          </a:p>
          <a:p>
            <a:r>
              <a:rPr lang="en-US" dirty="0"/>
              <a:t>Legal Matters</a:t>
            </a:r>
          </a:p>
          <a:p>
            <a:r>
              <a:rPr lang="en-US" dirty="0"/>
              <a:t>Information Technology &amp; Other Business Services</a:t>
            </a:r>
          </a:p>
          <a:p>
            <a:r>
              <a:rPr lang="en-US" dirty="0"/>
              <a:t>Pastoral Services</a:t>
            </a:r>
          </a:p>
          <a:p>
            <a:r>
              <a:rPr lang="en-US" dirty="0"/>
              <a:t>Schools Related Services</a:t>
            </a:r>
          </a:p>
        </p:txBody>
      </p:sp>
    </p:spTree>
    <p:extLst>
      <p:ext uri="{BB962C8B-B14F-4D97-AF65-F5344CB8AC3E}">
        <p14:creationId xmlns:p14="http://schemas.microsoft.com/office/powerpoint/2010/main" val="23301616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D5DC7B-41F0-2BB8-9A00-09FD852FD9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1CDFD5-BED5-3A30-74AE-0C3137940CB3}"/>
              </a:ext>
            </a:extLst>
          </p:cNvPr>
          <p:cNvSpPr>
            <a:spLocks noGrp="1"/>
          </p:cNvSpPr>
          <p:nvPr>
            <p:ph type="title"/>
          </p:nvPr>
        </p:nvSpPr>
        <p:spPr/>
        <p:txBody>
          <a:bodyPr>
            <a:normAutofit/>
          </a:bodyPr>
          <a:lstStyle/>
          <a:p>
            <a:r>
              <a:rPr lang="en-US" dirty="0"/>
              <a:t>Diocese Service Agreement</a:t>
            </a:r>
          </a:p>
        </p:txBody>
      </p:sp>
      <p:sp>
        <p:nvSpPr>
          <p:cNvPr id="3" name="Content Placeholder 2">
            <a:extLst>
              <a:ext uri="{FF2B5EF4-FFF2-40B4-BE49-F238E27FC236}">
                <a16:creationId xmlns:a16="http://schemas.microsoft.com/office/drawing/2014/main" id="{D4FA70C0-9FF0-19E4-2931-4B799A7FA06F}"/>
              </a:ext>
            </a:extLst>
          </p:cNvPr>
          <p:cNvSpPr>
            <a:spLocks noGrp="1"/>
          </p:cNvSpPr>
          <p:nvPr>
            <p:ph idx="1"/>
          </p:nvPr>
        </p:nvSpPr>
        <p:spPr/>
        <p:txBody>
          <a:bodyPr>
            <a:normAutofit/>
          </a:bodyPr>
          <a:lstStyle/>
          <a:p>
            <a:pPr marL="0" indent="0">
              <a:buNone/>
            </a:pPr>
            <a:r>
              <a:rPr lang="en-US" sz="2800" b="1" dirty="0"/>
              <a:t>Specific Services </a:t>
            </a:r>
            <a:r>
              <a:rPr lang="en-US" sz="2800" b="1" dirty="0">
                <a:solidFill>
                  <a:srgbClr val="FF0000"/>
                </a:solidFill>
              </a:rPr>
              <a:t>(Services to be billed separately):</a:t>
            </a:r>
          </a:p>
          <a:p>
            <a:r>
              <a:rPr lang="en-US" dirty="0"/>
              <a:t>Payroll</a:t>
            </a:r>
          </a:p>
          <a:p>
            <a:r>
              <a:rPr lang="en-US" dirty="0"/>
              <a:t>Accounting</a:t>
            </a:r>
          </a:p>
          <a:p>
            <a:r>
              <a:rPr lang="en-US" dirty="0"/>
              <a:t>IT Support </a:t>
            </a:r>
          </a:p>
          <a:p>
            <a:endParaRPr lang="en-US" dirty="0"/>
          </a:p>
        </p:txBody>
      </p:sp>
    </p:spTree>
    <p:extLst>
      <p:ext uri="{BB962C8B-B14F-4D97-AF65-F5344CB8AC3E}">
        <p14:creationId xmlns:p14="http://schemas.microsoft.com/office/powerpoint/2010/main" val="36737048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C906C9-93DC-E1ED-BCF8-FE77BB06E2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51EC56-E819-9CDC-5437-0DEEC592B622}"/>
              </a:ext>
            </a:extLst>
          </p:cNvPr>
          <p:cNvSpPr>
            <a:spLocks noGrp="1"/>
          </p:cNvSpPr>
          <p:nvPr>
            <p:ph type="title"/>
          </p:nvPr>
        </p:nvSpPr>
        <p:spPr/>
        <p:txBody>
          <a:bodyPr>
            <a:normAutofit/>
          </a:bodyPr>
          <a:lstStyle/>
          <a:p>
            <a:r>
              <a:rPr lang="en-US" dirty="0"/>
              <a:t>Diocese Service Agreement</a:t>
            </a:r>
          </a:p>
        </p:txBody>
      </p:sp>
      <p:sp>
        <p:nvSpPr>
          <p:cNvPr id="3" name="Content Placeholder 2">
            <a:extLst>
              <a:ext uri="{FF2B5EF4-FFF2-40B4-BE49-F238E27FC236}">
                <a16:creationId xmlns:a16="http://schemas.microsoft.com/office/drawing/2014/main" id="{B7A10EE7-27AB-2913-A735-1181CF5DB2EC}"/>
              </a:ext>
            </a:extLst>
          </p:cNvPr>
          <p:cNvSpPr>
            <a:spLocks noGrp="1"/>
          </p:cNvSpPr>
          <p:nvPr>
            <p:ph idx="1"/>
          </p:nvPr>
        </p:nvSpPr>
        <p:spPr/>
        <p:txBody>
          <a:bodyPr>
            <a:normAutofit/>
          </a:bodyPr>
          <a:lstStyle/>
          <a:p>
            <a:pPr marL="0" indent="0">
              <a:buNone/>
            </a:pPr>
            <a:r>
              <a:rPr lang="en-US" b="1" dirty="0"/>
              <a:t>Timing:</a:t>
            </a:r>
          </a:p>
          <a:p>
            <a:pPr marL="0" indent="0">
              <a:buNone/>
            </a:pPr>
            <a:endParaRPr lang="en-US" b="1" dirty="0"/>
          </a:p>
          <a:p>
            <a:r>
              <a:rPr lang="en-US" dirty="0"/>
              <a:t>Sending out to Business Managers and Pastors in June</a:t>
            </a:r>
          </a:p>
          <a:p>
            <a:r>
              <a:rPr lang="en-US" dirty="0"/>
              <a:t>Would hope to gather Pastor’s signatures before July 1</a:t>
            </a:r>
            <a:r>
              <a:rPr lang="en-US" baseline="30000" dirty="0"/>
              <a:t>st</a:t>
            </a:r>
            <a:r>
              <a:rPr lang="en-US" dirty="0"/>
              <a:t>.</a:t>
            </a:r>
          </a:p>
          <a:p>
            <a:r>
              <a:rPr lang="en-US" dirty="0"/>
              <a:t>Effective 1 July 2025</a:t>
            </a:r>
          </a:p>
          <a:p>
            <a:pPr marL="0" indent="0">
              <a:buNone/>
            </a:pPr>
            <a:endParaRPr lang="en-US" dirty="0"/>
          </a:p>
          <a:p>
            <a:pPr marL="0" indent="0">
              <a:buNone/>
            </a:pPr>
            <a:r>
              <a:rPr lang="en-US" dirty="0"/>
              <a:t> </a:t>
            </a:r>
          </a:p>
          <a:p>
            <a:endParaRPr lang="en-US" dirty="0"/>
          </a:p>
        </p:txBody>
      </p:sp>
    </p:spTree>
    <p:extLst>
      <p:ext uri="{BB962C8B-B14F-4D97-AF65-F5344CB8AC3E}">
        <p14:creationId xmlns:p14="http://schemas.microsoft.com/office/powerpoint/2010/main" val="21392780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EC7C1F-C1AB-2ABF-11C2-B47E22130B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A4D91B-E12E-D50F-A0F8-F92DEBD6800A}"/>
              </a:ext>
            </a:extLst>
          </p:cNvPr>
          <p:cNvSpPr>
            <a:spLocks noGrp="1"/>
          </p:cNvSpPr>
          <p:nvPr>
            <p:ph type="title"/>
          </p:nvPr>
        </p:nvSpPr>
        <p:spPr/>
        <p:txBody>
          <a:bodyPr>
            <a:normAutofit/>
          </a:bodyPr>
          <a:lstStyle/>
          <a:p>
            <a:r>
              <a:rPr lang="en-US" dirty="0"/>
              <a:t>Insurance Renewal</a:t>
            </a:r>
          </a:p>
        </p:txBody>
      </p:sp>
      <p:sp>
        <p:nvSpPr>
          <p:cNvPr id="3" name="Content Placeholder 2">
            <a:extLst>
              <a:ext uri="{FF2B5EF4-FFF2-40B4-BE49-F238E27FC236}">
                <a16:creationId xmlns:a16="http://schemas.microsoft.com/office/drawing/2014/main" id="{D9199504-E5C0-6E59-948D-4F97FB1053FD}"/>
              </a:ext>
            </a:extLst>
          </p:cNvPr>
          <p:cNvSpPr>
            <a:spLocks noGrp="1"/>
          </p:cNvSpPr>
          <p:nvPr>
            <p:ph idx="1"/>
          </p:nvPr>
        </p:nvSpPr>
        <p:spPr/>
        <p:txBody>
          <a:bodyPr>
            <a:normAutofit/>
          </a:bodyPr>
          <a:lstStyle/>
          <a:p>
            <a:r>
              <a:rPr lang="en-US" dirty="0"/>
              <a:t>Property Coverage  -  Increase 10 -11%</a:t>
            </a:r>
          </a:p>
          <a:p>
            <a:endParaRPr lang="en-US" dirty="0"/>
          </a:p>
          <a:p>
            <a:r>
              <a:rPr lang="en-US" dirty="0"/>
              <a:t>Liability Coverage – Increase 8%</a:t>
            </a:r>
          </a:p>
          <a:p>
            <a:endParaRPr lang="en-US" dirty="0"/>
          </a:p>
          <a:p>
            <a:r>
              <a:rPr lang="en-US" dirty="0"/>
              <a:t>Worker’s Compensation – 10.5%</a:t>
            </a:r>
          </a:p>
          <a:p>
            <a:pPr marL="0" indent="0">
              <a:buNone/>
            </a:pPr>
            <a:endParaRPr lang="en-US" dirty="0"/>
          </a:p>
          <a:p>
            <a:pPr marL="0" indent="0">
              <a:buNone/>
            </a:pPr>
            <a:r>
              <a:rPr lang="en-US" dirty="0"/>
              <a:t> </a:t>
            </a:r>
          </a:p>
          <a:p>
            <a:endParaRPr lang="en-US" dirty="0"/>
          </a:p>
        </p:txBody>
      </p:sp>
    </p:spTree>
    <p:extLst>
      <p:ext uri="{BB962C8B-B14F-4D97-AF65-F5344CB8AC3E}">
        <p14:creationId xmlns:p14="http://schemas.microsoft.com/office/powerpoint/2010/main" val="3366055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EF27FB-A5A8-6F68-BE9C-C2708AEA2D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BFE991-A582-D06C-F96F-B06926AB874E}"/>
              </a:ext>
            </a:extLst>
          </p:cNvPr>
          <p:cNvSpPr>
            <a:spLocks noGrp="1"/>
          </p:cNvSpPr>
          <p:nvPr>
            <p:ph type="title"/>
          </p:nvPr>
        </p:nvSpPr>
        <p:spPr/>
        <p:txBody>
          <a:bodyPr/>
          <a:lstStyle/>
          <a:p>
            <a:r>
              <a:rPr lang="en-US" dirty="0"/>
              <a:t>Request for Permissions - Purpose</a:t>
            </a:r>
          </a:p>
        </p:txBody>
      </p:sp>
      <p:sp>
        <p:nvSpPr>
          <p:cNvPr id="3" name="Content Placeholder 2">
            <a:extLst>
              <a:ext uri="{FF2B5EF4-FFF2-40B4-BE49-F238E27FC236}">
                <a16:creationId xmlns:a16="http://schemas.microsoft.com/office/drawing/2014/main" id="{2F7133F6-617B-13C1-5438-219B72F4626E}"/>
              </a:ext>
            </a:extLst>
          </p:cNvPr>
          <p:cNvSpPr>
            <a:spLocks noGrp="1"/>
          </p:cNvSpPr>
          <p:nvPr>
            <p:ph idx="1"/>
          </p:nvPr>
        </p:nvSpPr>
        <p:spPr>
          <a:xfrm>
            <a:off x="627380" y="2633472"/>
            <a:ext cx="10890928" cy="3566160"/>
          </a:xfrm>
        </p:spPr>
        <p:txBody>
          <a:bodyPr>
            <a:normAutofit lnSpcReduction="10000"/>
          </a:bodyPr>
          <a:lstStyle/>
          <a:p>
            <a:pPr marL="0" indent="0">
              <a:buNone/>
            </a:pPr>
            <a:r>
              <a:rPr lang="en-US" dirty="0"/>
              <a:t>While the pastor, canonical administrator of parish or school, or other appropriated delegated church official has the authority to take actions (within the boundaries of corporate governance), certain actions require diocesan review and canonical permission by the Bishop or his delegate for the sake of canonical (or even civil) validity.  </a:t>
            </a:r>
          </a:p>
          <a:p>
            <a:endParaRPr lang="en-US" dirty="0"/>
          </a:p>
          <a:p>
            <a:pPr marL="0" indent="0">
              <a:buNone/>
            </a:pPr>
            <a:r>
              <a:rPr lang="en-US" dirty="0"/>
              <a:t>The purpose of this policy is to articulate expectations for these particular actions.  This permission is sometimes canonically required by an action itself, and at other times, it is required because a certain action has been identified as “an act of extraordinary administration” by the diocesan bishop (c. 1281 §§1-2). </a:t>
            </a:r>
          </a:p>
          <a:p>
            <a:endParaRPr lang="en-US" dirty="0"/>
          </a:p>
        </p:txBody>
      </p:sp>
    </p:spTree>
    <p:extLst>
      <p:ext uri="{BB962C8B-B14F-4D97-AF65-F5344CB8AC3E}">
        <p14:creationId xmlns:p14="http://schemas.microsoft.com/office/powerpoint/2010/main" val="394926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9533A0-3AB8-1147-D453-CB587FF04E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34E17C-D538-8872-1ADD-99D150ECADB1}"/>
              </a:ext>
            </a:extLst>
          </p:cNvPr>
          <p:cNvSpPr>
            <a:spLocks noGrp="1"/>
          </p:cNvSpPr>
          <p:nvPr>
            <p:ph type="title"/>
          </p:nvPr>
        </p:nvSpPr>
        <p:spPr/>
        <p:txBody>
          <a:bodyPr/>
          <a:lstStyle/>
          <a:p>
            <a:r>
              <a:rPr lang="en-US" dirty="0"/>
              <a:t>Request for Permissions – Why New Process</a:t>
            </a:r>
          </a:p>
        </p:txBody>
      </p:sp>
      <p:sp>
        <p:nvSpPr>
          <p:cNvPr id="3" name="Content Placeholder 2">
            <a:extLst>
              <a:ext uri="{FF2B5EF4-FFF2-40B4-BE49-F238E27FC236}">
                <a16:creationId xmlns:a16="http://schemas.microsoft.com/office/drawing/2014/main" id="{B0B4A488-C6D5-F772-5138-06FDCC2715B1}"/>
              </a:ext>
            </a:extLst>
          </p:cNvPr>
          <p:cNvSpPr>
            <a:spLocks noGrp="1"/>
          </p:cNvSpPr>
          <p:nvPr>
            <p:ph idx="1"/>
          </p:nvPr>
        </p:nvSpPr>
        <p:spPr/>
        <p:txBody>
          <a:bodyPr/>
          <a:lstStyle/>
          <a:p>
            <a:r>
              <a:rPr lang="en-US" dirty="0"/>
              <a:t>Clarify what actions that require Diocesan Approval</a:t>
            </a:r>
          </a:p>
          <a:p>
            <a:pPr marL="0" indent="0">
              <a:buNone/>
            </a:pPr>
            <a:endParaRPr lang="en-US" dirty="0"/>
          </a:p>
          <a:p>
            <a:r>
              <a:rPr lang="en-US" dirty="0"/>
              <a:t>Try to make the process straight-forward and efficient</a:t>
            </a:r>
          </a:p>
          <a:p>
            <a:endParaRPr lang="en-US" dirty="0"/>
          </a:p>
          <a:p>
            <a:r>
              <a:rPr lang="en-US" dirty="0"/>
              <a:t>Document the flow and confirm approval  </a:t>
            </a:r>
          </a:p>
        </p:txBody>
      </p:sp>
    </p:spTree>
    <p:extLst>
      <p:ext uri="{BB962C8B-B14F-4D97-AF65-F5344CB8AC3E}">
        <p14:creationId xmlns:p14="http://schemas.microsoft.com/office/powerpoint/2010/main" val="3945229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8D5DAD-6BB7-6034-FBC9-4266ED2220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649267-4AD3-8525-F69B-5D67B14C29F9}"/>
              </a:ext>
            </a:extLst>
          </p:cNvPr>
          <p:cNvSpPr>
            <a:spLocks noGrp="1"/>
          </p:cNvSpPr>
          <p:nvPr>
            <p:ph type="title"/>
          </p:nvPr>
        </p:nvSpPr>
        <p:spPr/>
        <p:txBody>
          <a:bodyPr>
            <a:normAutofit/>
          </a:bodyPr>
          <a:lstStyle/>
          <a:p>
            <a:r>
              <a:rPr lang="en-US" dirty="0"/>
              <a:t>Activities that Require Canonical Permission</a:t>
            </a:r>
          </a:p>
        </p:txBody>
      </p:sp>
      <p:sp>
        <p:nvSpPr>
          <p:cNvPr id="3" name="Content Placeholder 2">
            <a:extLst>
              <a:ext uri="{FF2B5EF4-FFF2-40B4-BE49-F238E27FC236}">
                <a16:creationId xmlns:a16="http://schemas.microsoft.com/office/drawing/2014/main" id="{66C87975-D282-0AFC-48DC-D85497A2B494}"/>
              </a:ext>
            </a:extLst>
          </p:cNvPr>
          <p:cNvSpPr>
            <a:spLocks noGrp="1"/>
          </p:cNvSpPr>
          <p:nvPr>
            <p:ph idx="1"/>
          </p:nvPr>
        </p:nvSpPr>
        <p:spPr>
          <a:xfrm>
            <a:off x="640080" y="2222090"/>
            <a:ext cx="10890928" cy="3977542"/>
          </a:xfrm>
        </p:spPr>
        <p:txBody>
          <a:bodyPr>
            <a:normAutofit fontScale="77500" lnSpcReduction="20000"/>
          </a:bodyPr>
          <a:lstStyle/>
          <a:p>
            <a:r>
              <a:rPr lang="en-US" dirty="0"/>
              <a:t>Purchase of Real Property</a:t>
            </a:r>
          </a:p>
          <a:p>
            <a:r>
              <a:rPr lang="en-US" dirty="0"/>
              <a:t>Any Borrowing or Entering into a Lin of Credit</a:t>
            </a:r>
          </a:p>
          <a:p>
            <a:r>
              <a:rPr lang="en-US" dirty="0"/>
              <a:t>Leasing Property to a non-Diocesan Entity</a:t>
            </a:r>
          </a:p>
          <a:p>
            <a:r>
              <a:rPr lang="en-US" dirty="0"/>
              <a:t>Alienation of religious artifacts considered part of religious patrimony (i.e. artifacts of significance to the devotional or liturgical life of the entity)</a:t>
            </a:r>
          </a:p>
          <a:p>
            <a:r>
              <a:rPr lang="en-US" dirty="0"/>
              <a:t>One-time commitment of resources, purchased or leased, over $50,000, outside the operational budget</a:t>
            </a:r>
          </a:p>
          <a:p>
            <a:r>
              <a:rPr lang="en-US" dirty="0"/>
              <a:t>Building projects (construction, renovation, extraordinary repairs) </a:t>
            </a:r>
          </a:p>
          <a:p>
            <a:r>
              <a:rPr lang="en-US" dirty="0"/>
              <a:t>Alienation of real property</a:t>
            </a:r>
          </a:p>
          <a:p>
            <a:r>
              <a:rPr lang="en-US" dirty="0"/>
              <a:t>Initiating or responding to civil litigation (c.1288)</a:t>
            </a:r>
          </a:p>
          <a:p>
            <a:r>
              <a:rPr lang="en-US" dirty="0"/>
              <a:t>Capital Campaigns </a:t>
            </a:r>
          </a:p>
          <a:p>
            <a:r>
              <a:rPr lang="en-US" dirty="0"/>
              <a:t>Refusing and accepting major gifts (c. 1267 §§1-2)</a:t>
            </a:r>
          </a:p>
        </p:txBody>
      </p:sp>
    </p:spTree>
    <p:extLst>
      <p:ext uri="{BB962C8B-B14F-4D97-AF65-F5344CB8AC3E}">
        <p14:creationId xmlns:p14="http://schemas.microsoft.com/office/powerpoint/2010/main" val="3745872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B647E2-9155-0D1F-838A-9E2BD7F3A3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4A1222-5859-F47C-2052-F09B2AE47801}"/>
              </a:ext>
            </a:extLst>
          </p:cNvPr>
          <p:cNvSpPr>
            <a:spLocks noGrp="1"/>
          </p:cNvSpPr>
          <p:nvPr>
            <p:ph type="title"/>
          </p:nvPr>
        </p:nvSpPr>
        <p:spPr/>
        <p:txBody>
          <a:bodyPr>
            <a:normAutofit/>
          </a:bodyPr>
          <a:lstStyle/>
          <a:p>
            <a:r>
              <a:rPr lang="en-US" dirty="0"/>
              <a:t>Purchase of Real Property</a:t>
            </a:r>
          </a:p>
        </p:txBody>
      </p:sp>
      <p:sp>
        <p:nvSpPr>
          <p:cNvPr id="3" name="Content Placeholder 2">
            <a:extLst>
              <a:ext uri="{FF2B5EF4-FFF2-40B4-BE49-F238E27FC236}">
                <a16:creationId xmlns:a16="http://schemas.microsoft.com/office/drawing/2014/main" id="{0FE70A0E-47C7-FBA4-003D-95EE2B03F2C6}"/>
              </a:ext>
            </a:extLst>
          </p:cNvPr>
          <p:cNvSpPr>
            <a:spLocks noGrp="1"/>
          </p:cNvSpPr>
          <p:nvPr>
            <p:ph idx="1"/>
          </p:nvPr>
        </p:nvSpPr>
        <p:spPr>
          <a:xfrm>
            <a:off x="640080" y="2468880"/>
            <a:ext cx="10890928" cy="3730751"/>
          </a:xfrm>
        </p:spPr>
        <p:txBody>
          <a:bodyPr>
            <a:normAutofit/>
          </a:bodyPr>
          <a:lstStyle/>
          <a:p>
            <a:r>
              <a:rPr lang="en-US" dirty="0"/>
              <a:t>All proposed purchases must be reviewed by the Chief Finance Officer of the Diocese and receive canonical permission from the Bishop.</a:t>
            </a:r>
          </a:p>
          <a:p>
            <a:endParaRPr lang="en-US" dirty="0"/>
          </a:p>
          <a:p>
            <a:r>
              <a:rPr lang="en-US" dirty="0"/>
              <a:t>Purchases of $250,000 or greater require approval from the diocesan College of Consultors and the diocesan Finance Council prior to canonical review and permission by the Bishop. </a:t>
            </a:r>
          </a:p>
        </p:txBody>
      </p:sp>
    </p:spTree>
    <p:extLst>
      <p:ext uri="{BB962C8B-B14F-4D97-AF65-F5344CB8AC3E}">
        <p14:creationId xmlns:p14="http://schemas.microsoft.com/office/powerpoint/2010/main" val="842952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81CE1E-211A-DC9B-C504-896E226D39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F6922C-1B7E-DDF6-D6F9-DAC3628BE8CB}"/>
              </a:ext>
            </a:extLst>
          </p:cNvPr>
          <p:cNvSpPr>
            <a:spLocks noGrp="1"/>
          </p:cNvSpPr>
          <p:nvPr>
            <p:ph type="title"/>
          </p:nvPr>
        </p:nvSpPr>
        <p:spPr/>
        <p:txBody>
          <a:bodyPr>
            <a:normAutofit/>
          </a:bodyPr>
          <a:lstStyle/>
          <a:p>
            <a:r>
              <a:rPr lang="en-US" dirty="0"/>
              <a:t>Any borrowing or entering into a line of Credit</a:t>
            </a:r>
          </a:p>
        </p:txBody>
      </p:sp>
      <p:sp>
        <p:nvSpPr>
          <p:cNvPr id="3" name="Content Placeholder 2">
            <a:extLst>
              <a:ext uri="{FF2B5EF4-FFF2-40B4-BE49-F238E27FC236}">
                <a16:creationId xmlns:a16="http://schemas.microsoft.com/office/drawing/2014/main" id="{B5CD7A78-4B8E-CEA1-2ADA-FA29AA99D922}"/>
              </a:ext>
            </a:extLst>
          </p:cNvPr>
          <p:cNvSpPr>
            <a:spLocks noGrp="1"/>
          </p:cNvSpPr>
          <p:nvPr>
            <p:ph idx="1"/>
          </p:nvPr>
        </p:nvSpPr>
        <p:spPr>
          <a:xfrm>
            <a:off x="640080" y="2468880"/>
            <a:ext cx="10890928" cy="3730751"/>
          </a:xfrm>
        </p:spPr>
        <p:txBody>
          <a:bodyPr>
            <a:normAutofit/>
          </a:bodyPr>
          <a:lstStyle/>
          <a:p>
            <a:endParaRPr lang="en-US" dirty="0"/>
          </a:p>
          <a:p>
            <a:r>
              <a:rPr lang="en-US" dirty="0"/>
              <a:t>All proposed purchases must be reviewed by the Chief Finance Officer of the Diocese and receive canonical permission from the Bishop.</a:t>
            </a:r>
          </a:p>
          <a:p>
            <a:endParaRPr lang="en-US" dirty="0"/>
          </a:p>
          <a:p>
            <a:r>
              <a:rPr lang="en-US" dirty="0"/>
              <a:t>May require additional action if it may potentially threaten the “stable patrimony” of the organization, requires approval by the diocesan College of Consultors and Finance Council (cf. c. 1295).</a:t>
            </a:r>
          </a:p>
          <a:p>
            <a:pPr marL="0" indent="0">
              <a:buNone/>
            </a:pPr>
            <a:endParaRPr lang="en-US" dirty="0"/>
          </a:p>
        </p:txBody>
      </p:sp>
    </p:spTree>
    <p:extLst>
      <p:ext uri="{BB962C8B-B14F-4D97-AF65-F5344CB8AC3E}">
        <p14:creationId xmlns:p14="http://schemas.microsoft.com/office/powerpoint/2010/main" val="1704661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D5F0F1-7951-4ABC-3E52-D715FBB738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4F75C3-109D-0F25-327F-22BF08B820FE}"/>
              </a:ext>
            </a:extLst>
          </p:cNvPr>
          <p:cNvSpPr>
            <a:spLocks noGrp="1"/>
          </p:cNvSpPr>
          <p:nvPr>
            <p:ph type="title"/>
          </p:nvPr>
        </p:nvSpPr>
        <p:spPr/>
        <p:txBody>
          <a:bodyPr>
            <a:normAutofit/>
          </a:bodyPr>
          <a:lstStyle/>
          <a:p>
            <a:r>
              <a:rPr lang="en-US" dirty="0"/>
              <a:t>Leasing property to a non-diocesan entity</a:t>
            </a:r>
          </a:p>
        </p:txBody>
      </p:sp>
      <p:sp>
        <p:nvSpPr>
          <p:cNvPr id="3" name="Content Placeholder 2">
            <a:extLst>
              <a:ext uri="{FF2B5EF4-FFF2-40B4-BE49-F238E27FC236}">
                <a16:creationId xmlns:a16="http://schemas.microsoft.com/office/drawing/2014/main" id="{6C503199-A4BD-2F5E-6369-DBF3D63AF067}"/>
              </a:ext>
            </a:extLst>
          </p:cNvPr>
          <p:cNvSpPr>
            <a:spLocks noGrp="1"/>
          </p:cNvSpPr>
          <p:nvPr>
            <p:ph idx="1"/>
          </p:nvPr>
        </p:nvSpPr>
        <p:spPr>
          <a:xfrm>
            <a:off x="640080" y="2468880"/>
            <a:ext cx="10890928" cy="3730751"/>
          </a:xfrm>
        </p:spPr>
        <p:txBody>
          <a:bodyPr>
            <a:normAutofit/>
          </a:bodyPr>
          <a:lstStyle/>
          <a:p>
            <a:r>
              <a:rPr lang="en-US" dirty="0"/>
              <a:t>Written notice of any proposed lease of property to a non-diocesan entity, regardless of value shall be provided to the diocesan Chief Financial Officer. </a:t>
            </a:r>
          </a:p>
          <a:p>
            <a:endParaRPr lang="en-US" dirty="0"/>
          </a:p>
          <a:p>
            <a:r>
              <a:rPr lang="en-US" dirty="0"/>
              <a:t>If the total of all lease payments or the value of the property subject to the lease is $25,000 or more, or if the lease lasts longer than a year, in compliance with the USCCB Complementary Norm on Canon 1297, canonical permission from the Bishop is required. </a:t>
            </a:r>
          </a:p>
          <a:p>
            <a:pPr marL="0" indent="0">
              <a:buNone/>
            </a:pPr>
            <a:endParaRPr lang="en-US" dirty="0"/>
          </a:p>
        </p:txBody>
      </p:sp>
    </p:spTree>
    <p:extLst>
      <p:ext uri="{BB962C8B-B14F-4D97-AF65-F5344CB8AC3E}">
        <p14:creationId xmlns:p14="http://schemas.microsoft.com/office/powerpoint/2010/main" val="3120962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203524-727F-EAE6-0F72-346FC9C5E8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0FF7FC-67E5-F2E1-0B5E-055412A2B059}"/>
              </a:ext>
            </a:extLst>
          </p:cNvPr>
          <p:cNvSpPr>
            <a:spLocks noGrp="1"/>
          </p:cNvSpPr>
          <p:nvPr>
            <p:ph type="title"/>
          </p:nvPr>
        </p:nvSpPr>
        <p:spPr>
          <a:xfrm>
            <a:off x="640079" y="1143000"/>
            <a:ext cx="10890929" cy="1628775"/>
          </a:xfrm>
        </p:spPr>
        <p:txBody>
          <a:bodyPr>
            <a:normAutofit/>
          </a:bodyPr>
          <a:lstStyle/>
          <a:p>
            <a:r>
              <a:rPr lang="en-US" sz="3200" dirty="0"/>
              <a:t>Alienation of religious artifacts considered part of religious patrimony (i.e. artifacts of significance to the devotional or liturgical life of the entity)</a:t>
            </a:r>
          </a:p>
        </p:txBody>
      </p:sp>
      <p:sp>
        <p:nvSpPr>
          <p:cNvPr id="3" name="Content Placeholder 2">
            <a:extLst>
              <a:ext uri="{FF2B5EF4-FFF2-40B4-BE49-F238E27FC236}">
                <a16:creationId xmlns:a16="http://schemas.microsoft.com/office/drawing/2014/main" id="{52AECF65-7E1D-C515-48D3-56B7BE818734}"/>
              </a:ext>
            </a:extLst>
          </p:cNvPr>
          <p:cNvSpPr>
            <a:spLocks noGrp="1"/>
          </p:cNvSpPr>
          <p:nvPr>
            <p:ph idx="1"/>
          </p:nvPr>
        </p:nvSpPr>
        <p:spPr>
          <a:xfrm>
            <a:off x="640080" y="3019425"/>
            <a:ext cx="10890928" cy="3180206"/>
          </a:xfrm>
        </p:spPr>
        <p:txBody>
          <a:bodyPr>
            <a:normAutofit/>
          </a:bodyPr>
          <a:lstStyle/>
          <a:p>
            <a:r>
              <a:rPr lang="en-US" dirty="0"/>
              <a:t>Alienation of any religious artifacts considered part of religious patrimony of the organization must be reviewed by the diocesan Chief Financial Officer and diocesan Vicar for Worship and receive canonical permission from the Bishop.</a:t>
            </a:r>
          </a:p>
          <a:p>
            <a:r>
              <a:rPr lang="en-US" dirty="0"/>
              <a:t>In compliance with the USCCB Complementary Norm on Canon 1292, §1, for alienation of religious artifacts valued above $25,000 or 10% of the entity’s prior year ordinary annual income, whichever is higher, the Bishop is to receive consent from the diocesan College of Consultors and diocesan Finance Council prior to providing canonical permission.</a:t>
            </a:r>
          </a:p>
          <a:p>
            <a:pPr marL="0" indent="0">
              <a:buNone/>
            </a:pPr>
            <a:endParaRPr lang="en-US" dirty="0"/>
          </a:p>
        </p:txBody>
      </p:sp>
    </p:spTree>
    <p:extLst>
      <p:ext uri="{BB962C8B-B14F-4D97-AF65-F5344CB8AC3E}">
        <p14:creationId xmlns:p14="http://schemas.microsoft.com/office/powerpoint/2010/main" val="484043898"/>
      </p:ext>
    </p:extLst>
  </p:cSld>
  <p:clrMapOvr>
    <a:masterClrMapping/>
  </p:clrMapOvr>
</p:sld>
</file>

<file path=ppt/theme/theme1.xml><?xml version="1.0" encoding="utf-8"?>
<a:theme xmlns:a="http://schemas.openxmlformats.org/drawingml/2006/main" name="DashVTI">
  <a:themeElements>
    <a:clrScheme name="Custom 6">
      <a:dk1>
        <a:sysClr val="windowText" lastClr="000000"/>
      </a:dk1>
      <a:lt1>
        <a:sysClr val="window" lastClr="FFFFFF"/>
      </a:lt1>
      <a:dk2>
        <a:srgbClr val="0D1C3B"/>
      </a:dk2>
      <a:lt2>
        <a:srgbClr val="F5F2F9"/>
      </a:lt2>
      <a:accent1>
        <a:srgbClr val="1973EB"/>
      </a:accent1>
      <a:accent2>
        <a:srgbClr val="25C8A2"/>
      </a:accent2>
      <a:accent3>
        <a:srgbClr val="BF8ED1"/>
      </a:accent3>
      <a:accent4>
        <a:srgbClr val="FE733C"/>
      </a:accent4>
      <a:accent5>
        <a:srgbClr val="FE5A5A"/>
      </a:accent5>
      <a:accent6>
        <a:srgbClr val="1AC16E"/>
      </a:accent6>
      <a:hlink>
        <a:srgbClr val="1AC16E"/>
      </a:hlink>
      <a:folHlink>
        <a:srgbClr val="00B0F0"/>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0A75137F-CDEB-4E94-A788-9D255EBE1B91}" vid="{DE9A6A09-5855-45A3-8E99-4290ED24057C}"/>
    </a:ext>
  </a:extLst>
</a:theme>
</file>

<file path=docProps/app.xml><?xml version="1.0" encoding="utf-8"?>
<Properties xmlns="http://schemas.openxmlformats.org/officeDocument/2006/extended-properties" xmlns:vt="http://schemas.openxmlformats.org/officeDocument/2006/docPropsVTypes">
  <TotalTime>310</TotalTime>
  <Words>1689</Words>
  <Application>Microsoft Office PowerPoint</Application>
  <PresentationFormat>Widescreen</PresentationFormat>
  <Paragraphs>129</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Grandview Display</vt:lpstr>
      <vt:lpstr>DashVTI</vt:lpstr>
      <vt:lpstr>Request for Permissions &amp; Service Agreement</vt:lpstr>
      <vt:lpstr>Request for Permissions – Why?</vt:lpstr>
      <vt:lpstr>Request for Permissions - Purpose</vt:lpstr>
      <vt:lpstr>Request for Permissions – Why New Process</vt:lpstr>
      <vt:lpstr>Activities that Require Canonical Permission</vt:lpstr>
      <vt:lpstr>Purchase of Real Property</vt:lpstr>
      <vt:lpstr>Any borrowing or entering into a line of Credit</vt:lpstr>
      <vt:lpstr>Leasing property to a non-diocesan entity</vt:lpstr>
      <vt:lpstr>Alienation of religious artifacts considered part of religious patrimony (i.e. artifacts of significance to the devotional or liturgical life of the entity)</vt:lpstr>
      <vt:lpstr>Definition of Religious Artifacts</vt:lpstr>
      <vt:lpstr>One-time commitment of resources, purchased or leased, over $50,000, outside the operational budget</vt:lpstr>
      <vt:lpstr>Building projects (construction, renovation, extraordinary repairs) </vt:lpstr>
      <vt:lpstr>Alienation of Real Property  </vt:lpstr>
      <vt:lpstr>Initiating or responding to civil litigation (c.1288)</vt:lpstr>
      <vt:lpstr>Capital Campaigns </vt:lpstr>
      <vt:lpstr>Refusing and accepting major gifts (c. 1267 §§1-2) </vt:lpstr>
      <vt:lpstr>Who does this apply to? </vt:lpstr>
      <vt:lpstr>Other Definitions </vt:lpstr>
      <vt:lpstr>Other Permissions – Required by Insurance </vt:lpstr>
      <vt:lpstr>Requestion for Permissions – Process</vt:lpstr>
      <vt:lpstr>Request for Permissions – New Process</vt:lpstr>
      <vt:lpstr>Diocese Service Agreement</vt:lpstr>
      <vt:lpstr>Diocese Service Agreement</vt:lpstr>
      <vt:lpstr>Diocese Service Agreement</vt:lpstr>
      <vt:lpstr>Diocese Service Agreement</vt:lpstr>
      <vt:lpstr>Insurance Renewal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Bob Larson</dc:creator>
  <cp:lastModifiedBy>Bob Larson</cp:lastModifiedBy>
  <cp:revision>2</cp:revision>
  <cp:lastPrinted>2025-05-21T11:51:29Z</cp:lastPrinted>
  <dcterms:created xsi:type="dcterms:W3CDTF">2025-05-20T18:29:34Z</dcterms:created>
  <dcterms:modified xsi:type="dcterms:W3CDTF">2025-05-21T13:05:36Z</dcterms:modified>
</cp:coreProperties>
</file>